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 id="289" r:id="rId34"/>
    <p:sldId id="290"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Lst>
  <p:sldSz cx="12192000" cy="6858000"/>
  <p:notesSz cx="6858000" cy="9144000"/>
  <p:embeddedFontLst>
    <p:embeddedFont>
      <p:font typeface="Calibri" panose="020F0502020204030204" pitchFamily="34" charset="0"/>
      <p:regular r:id="rId68"/>
      <p:bold r:id="rId69"/>
      <p:italic r:id="rId70"/>
      <p:boldItalic r:id="rId71"/>
    </p:embeddedFont>
    <p:embeddedFont>
      <p:font typeface="Poppins" panose="00000500000000000000" pitchFamily="2" charset="0"/>
      <p:regular r:id="rId72"/>
      <p:bold r:id="rId73"/>
      <p:italic r:id="rId74"/>
      <p:boldItalic r:id="rId75"/>
    </p:embeddedFont>
    <p:embeddedFont>
      <p:font typeface="Source Sans Pro" panose="020B050303040302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B90506-42CE-4474-8553-6FA1A1CF11BE}">
  <a:tblStyle styleId="{6DB90506-42CE-4474-8553-6FA1A1CF11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2" autoAdjust="0"/>
  </p:normalViewPr>
  <p:slideViewPr>
    <p:cSldViewPr snapToGrid="0">
      <p:cViewPr varScale="1">
        <p:scale>
          <a:sx n="104" d="100"/>
          <a:sy n="104" d="100"/>
        </p:scale>
        <p:origin x="468" y="120"/>
      </p:cViewPr>
      <p:guideLst/>
    </p:cSldViewPr>
  </p:slideViewPr>
  <p:outlineViewPr>
    <p:cViewPr>
      <p:scale>
        <a:sx n="33" d="100"/>
        <a:sy n="33" d="100"/>
      </p:scale>
      <p:origin x="0" y="-1150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d5a8c588f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g11d5a8c588f_1_5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d5a8c588f_1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11d5a8c588f_1_5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d5a8c588f_1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d5a8c588f_1_6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d5a8c588f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11d5a8c588f_1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d5a8c588f_1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11d5a8c588f_1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d5a8c588f_1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11d5a8c588f_1_6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1d5a8c588f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11d5a8c588f_1_6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d5a8c588f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11d5a8c588f_1_6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d5a8c588f_1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d5a8c588f_1_6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1d5a8c588f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11d5a8c588f_1_6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d5a8c588f_1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1d5a8c588f_1_6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d5a8c588f_1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g11d5a8c588f_1_5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d5a8c588f_1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1d5a8c588f_1_6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d5a8c588f_1_6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1d5a8c588f_1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1d5a8c588f_1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11d5a8c588f_1_6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1d5a8c588f_1_6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1d5a8c588f_1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1d5a8c588f_1_6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1d5a8c588f_1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d5a8c588f_1_6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1d5a8c588f_1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d5a8c588f_1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11d5a8c588f_1_7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d5a8c588f_1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1d5a8c588f_1_7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d5a8c588f_1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1d5a8c588f_1_7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1d5a8c588f_1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11d5a8c588f_1_7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d5a8c588f_1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11d5a8c588f_1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1d5a8c588f_1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11d5a8c588f_1_7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d5a8c588f_1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11d5a8c588f_1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d5a8c588f_1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11d5a8c588f_1_7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d5a8c588f_1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11d5a8c588f_1_7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d5a8c588f_1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11d5a8c588f_1_7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1d5a8c588f_1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11d5a8c588f_1_7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d5a8c588f_1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11d5a8c588f_1_7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d5a8c588f_1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11d5a8c588f_1_7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d5a8c588f_1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11d5a8c588f_1_7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d5a8c588f_1_8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d5a8c588f_1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d5a8c588f_1_5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d5a8c588f_1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1d5a8c588f_1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11d5a8c588f_1_8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1d5a8c588f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g11d5a8c588f_1_8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d5a8c588f_1_8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d5a8c588f_1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d5a8c588f_1_8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1d5a8c588f_1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1d5a8c588f_1_8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1d5a8c588f_1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5a8c588f_1_8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d5a8c588f_1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1d5a8c588f_1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g11d5a8c588f_1_8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1d5a8c588f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g11d5a8c588f_1_8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1d5a8c588f_1_8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1d5a8c588f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d5a8c588f_1_8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1d5a8c588f_1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d5a8c588f_1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11d5a8c588f_1_5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d5a8c588f_1_8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1d5a8c588f_1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1d5a8c588f_1_8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1d5a8c588f_1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d5a8c588f_1_8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d5a8c588f_1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d5a8c588f_1_8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1d5a8c588f_1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d5a8c588f_1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11d5a8c588f_1_8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d5a8c588f_1_8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d5a8c588f_1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d5a8c588f_1_9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1d5a8c588f_1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d5a8c588f_1_9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1d5a8c588f_1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d5a8c588f_1_9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1d5a8c588f_1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d5a8c588f_1_9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1d5a8c588f_1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d5a8c588f_1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11d5a8c588f_1_5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1d5a8c588f_1_9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1d5a8c588f_1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d5a8c588f_1_9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1d5a8c588f_1_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d5a8c588f_1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g11d5a8c588f_1_9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1d5a8c588f_1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11d5a8c588f_1_9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1d5a8c588f_1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11d5a8c588f_1_9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1d5a8c588f_1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g11d5a8c588f_1_9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d5a8c588f_1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g11d5a8c588f_1_5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d5a8c588f_1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11d5a8c588f_1_5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1d5a8c588f_1_5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1d5a8c588f_1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p:cSld name="1_Slajd tytułowy">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3" name="Google Shape;13;p2"/>
          <p:cNvPicPr preferRelativeResize="0"/>
          <p:nvPr/>
        </p:nvPicPr>
        <p:blipFill rotWithShape="1">
          <a:blip r:embed="rId2">
            <a:alphaModFix/>
          </a:blip>
          <a:srcRect/>
          <a:stretch/>
        </p:blipFill>
        <p:spPr>
          <a:xfrm>
            <a:off x="465383" y="5432521"/>
            <a:ext cx="2006885" cy="1036502"/>
          </a:xfrm>
          <a:prstGeom prst="rect">
            <a:avLst/>
          </a:prstGeom>
          <a:noFill/>
          <a:ln>
            <a:noFill/>
          </a:ln>
        </p:spPr>
      </p:pic>
      <p:pic>
        <p:nvPicPr>
          <p:cNvPr id="14" name="Google Shape;14;p2"/>
          <p:cNvPicPr preferRelativeResize="0"/>
          <p:nvPr/>
        </p:nvPicPr>
        <p:blipFill rotWithShape="1">
          <a:blip r:embed="rId2">
            <a:alphaModFix/>
          </a:blip>
          <a:srcRect/>
          <a:stretch/>
        </p:blipFill>
        <p:spPr>
          <a:xfrm>
            <a:off x="465383" y="5432521"/>
            <a:ext cx="2006885" cy="1036502"/>
          </a:xfrm>
          <a:prstGeom prst="rect">
            <a:avLst/>
          </a:prstGeom>
          <a:noFill/>
          <a:ln>
            <a:noFill/>
          </a:ln>
        </p:spPr>
      </p:pic>
      <p:sp>
        <p:nvSpPr>
          <p:cNvPr id="15" name="Google Shape;15;p2"/>
          <p:cNvSpPr/>
          <p:nvPr/>
        </p:nvSpPr>
        <p:spPr>
          <a:xfrm rot="-1002334">
            <a:off x="-458579" y="-534985"/>
            <a:ext cx="1847923" cy="1847923"/>
          </a:xfrm>
          <a:prstGeom prst="star10">
            <a:avLst>
              <a:gd name="adj" fmla="val 24304"/>
              <a:gd name="hf" fmla="val 105146"/>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 name="Google Shape;16;p2"/>
          <p:cNvPicPr preferRelativeResize="0"/>
          <p:nvPr/>
        </p:nvPicPr>
        <p:blipFill rotWithShape="1">
          <a:blip r:embed="rId3">
            <a:alphaModFix/>
          </a:blip>
          <a:srcRect/>
          <a:stretch/>
        </p:blipFill>
        <p:spPr>
          <a:xfrm>
            <a:off x="7171123" y="4493570"/>
            <a:ext cx="7043864" cy="5836344"/>
          </a:xfrm>
          <a:prstGeom prst="rect">
            <a:avLst/>
          </a:prstGeom>
          <a:noFill/>
          <a:ln>
            <a:noFill/>
          </a:ln>
        </p:spPr>
      </p:pic>
      <p:pic>
        <p:nvPicPr>
          <p:cNvPr id="17" name="Google Shape;17;p2"/>
          <p:cNvPicPr preferRelativeResize="0"/>
          <p:nvPr/>
        </p:nvPicPr>
        <p:blipFill rotWithShape="1">
          <a:blip r:embed="rId4">
            <a:alphaModFix/>
          </a:blip>
          <a:srcRect l="77135" t="68889"/>
          <a:stretch/>
        </p:blipFill>
        <p:spPr>
          <a:xfrm>
            <a:off x="10693055" y="3962399"/>
            <a:ext cx="2475959" cy="22458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ajd tytułowy">
  <p:cSld name="1_Slajd tytułowy 2">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a:off x="388883" y="1041400"/>
            <a:ext cx="695063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 name="Google Shape;20;p3"/>
          <p:cNvPicPr preferRelativeResize="0"/>
          <p:nvPr/>
        </p:nvPicPr>
        <p:blipFill rotWithShape="1">
          <a:blip r:embed="rId2">
            <a:alphaModFix/>
          </a:blip>
          <a:srcRect/>
          <a:stretch/>
        </p:blipFill>
        <p:spPr>
          <a:xfrm>
            <a:off x="465383" y="5432521"/>
            <a:ext cx="2006885" cy="1036502"/>
          </a:xfrm>
          <a:prstGeom prst="rect">
            <a:avLst/>
          </a:prstGeom>
          <a:noFill/>
          <a:ln>
            <a:noFill/>
          </a:ln>
        </p:spPr>
      </p:pic>
      <p:pic>
        <p:nvPicPr>
          <p:cNvPr id="21" name="Google Shape;21;p3"/>
          <p:cNvPicPr preferRelativeResize="0"/>
          <p:nvPr/>
        </p:nvPicPr>
        <p:blipFill rotWithShape="1">
          <a:blip r:embed="rId2">
            <a:alphaModFix/>
          </a:blip>
          <a:srcRect/>
          <a:stretch/>
        </p:blipFill>
        <p:spPr>
          <a:xfrm>
            <a:off x="465383" y="5432521"/>
            <a:ext cx="2006885" cy="1036502"/>
          </a:xfrm>
          <a:prstGeom prst="rect">
            <a:avLst/>
          </a:prstGeom>
          <a:noFill/>
          <a:ln>
            <a:noFill/>
          </a:ln>
        </p:spPr>
      </p:pic>
      <p:sp>
        <p:nvSpPr>
          <p:cNvPr id="22" name="Google Shape;22;p3"/>
          <p:cNvSpPr/>
          <p:nvPr/>
        </p:nvSpPr>
        <p:spPr>
          <a:xfrm rot="-1002334">
            <a:off x="11243410" y="904269"/>
            <a:ext cx="1847923" cy="1847923"/>
          </a:xfrm>
          <a:prstGeom prst="star10">
            <a:avLst>
              <a:gd name="adj" fmla="val 24304"/>
              <a:gd name="hf" fmla="val 105146"/>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3"/>
          <p:cNvSpPr/>
          <p:nvPr/>
        </p:nvSpPr>
        <p:spPr>
          <a:xfrm>
            <a:off x="-546948" y="-935831"/>
            <a:ext cx="1871662" cy="1871662"/>
          </a:xfrm>
          <a:prstGeom prst="ellipse">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 name="Google Shape;24;p3"/>
          <p:cNvSpPr txBox="1">
            <a:spLocks noGrp="1"/>
          </p:cNvSpPr>
          <p:nvPr>
            <p:ph type="subTitle" idx="1"/>
          </p:nvPr>
        </p:nvSpPr>
        <p:spPr>
          <a:xfrm>
            <a:off x="388883" y="3496355"/>
            <a:ext cx="695063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b="0" i="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5" name="Google Shape;25;p3"/>
          <p:cNvPicPr preferRelativeResize="0"/>
          <p:nvPr/>
        </p:nvPicPr>
        <p:blipFill rotWithShape="1">
          <a:blip r:embed="rId3">
            <a:alphaModFix/>
          </a:blip>
          <a:srcRect/>
          <a:stretch/>
        </p:blipFill>
        <p:spPr>
          <a:xfrm>
            <a:off x="7339522" y="2521772"/>
            <a:ext cx="7147965" cy="6858000"/>
          </a:xfrm>
          <a:prstGeom prst="rect">
            <a:avLst/>
          </a:prstGeom>
          <a:noFill/>
          <a:ln>
            <a:noFill/>
          </a:ln>
        </p:spPr>
      </p:pic>
      <p:sp>
        <p:nvSpPr>
          <p:cNvPr id="26" name="Google Shape;26;p3"/>
          <p:cNvSpPr/>
          <p:nvPr/>
        </p:nvSpPr>
        <p:spPr>
          <a:xfrm>
            <a:off x="8712742" y="4447259"/>
            <a:ext cx="2301945" cy="2343600"/>
          </a:xfrm>
          <a:prstGeom prst="roundRect">
            <a:avLst>
              <a:gd name="adj" fmla="val 9719"/>
            </a:avLst>
          </a:prstGeom>
          <a:blipFill rotWithShape="1">
            <a:blip r:embed="rId4">
              <a:alphaModFix/>
            </a:blip>
            <a:stretch>
              <a:fillRect l="-21155" t="-2994" r="-21154" b="-73653"/>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7" name="Google Shape;27;p3"/>
          <p:cNvPicPr preferRelativeResize="0"/>
          <p:nvPr/>
        </p:nvPicPr>
        <p:blipFill rotWithShape="1">
          <a:blip r:embed="rId5">
            <a:alphaModFix/>
          </a:blip>
          <a:srcRect/>
          <a:stretch/>
        </p:blipFill>
        <p:spPr>
          <a:xfrm>
            <a:off x="10716348" y="3236148"/>
            <a:ext cx="7147965"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838200" y="365125"/>
            <a:ext cx="995782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838200" y="1825625"/>
            <a:ext cx="995782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20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 name="Google Shape;31;p4"/>
          <p:cNvPicPr preferRelativeResize="0"/>
          <p:nvPr/>
        </p:nvPicPr>
        <p:blipFill rotWithShape="1">
          <a:blip r:embed="rId2">
            <a:alphaModFix/>
          </a:blip>
          <a:srcRect/>
          <a:stretch/>
        </p:blipFill>
        <p:spPr>
          <a:xfrm>
            <a:off x="117290" y="6311900"/>
            <a:ext cx="1057364" cy="546100"/>
          </a:xfrm>
          <a:prstGeom prst="rect">
            <a:avLst/>
          </a:prstGeom>
          <a:noFill/>
          <a:ln>
            <a:noFill/>
          </a:ln>
        </p:spPr>
      </p:pic>
      <p:sp>
        <p:nvSpPr>
          <p:cNvPr id="32" name="Google Shape;32;p4"/>
          <p:cNvSpPr/>
          <p:nvPr/>
        </p:nvSpPr>
        <p:spPr>
          <a:xfrm>
            <a:off x="10911636" y="-773508"/>
            <a:ext cx="2111432" cy="2111432"/>
          </a:xfrm>
          <a:prstGeom prst="ellipse">
            <a:avLst/>
          </a:prstGeom>
          <a:solidFill>
            <a:srgbClr val="98A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pl-PL" sz="1400" b="0" i="0" u="none" strike="noStrike" cap="none">
                <a:solidFill>
                  <a:schemeClr val="dk1"/>
                </a:solidFill>
                <a:latin typeface="Arial"/>
                <a:ea typeface="Arial"/>
                <a:cs typeface="Arial"/>
                <a:sym typeface="Arial"/>
              </a:rPr>
              <a:t> </a:t>
            </a:r>
            <a:endParaRPr/>
          </a:p>
        </p:txBody>
      </p:sp>
      <p:sp>
        <p:nvSpPr>
          <p:cNvPr id="33" name="Google Shape;33;p4"/>
          <p:cNvSpPr/>
          <p:nvPr/>
        </p:nvSpPr>
        <p:spPr>
          <a:xfrm rot="-2793109">
            <a:off x="11309305" y="4498671"/>
            <a:ext cx="3549534" cy="2470406"/>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pl-PL"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34" name="Google Shape;34;p4"/>
          <p:cNvSpPr/>
          <p:nvPr/>
        </p:nvSpPr>
        <p:spPr>
          <a:xfrm rot="-1002334">
            <a:off x="-581181" y="-552332"/>
            <a:ext cx="1396941" cy="1335601"/>
          </a:xfrm>
          <a:prstGeom prst="star10">
            <a:avLst>
              <a:gd name="adj" fmla="val 24304"/>
              <a:gd name="hf" fmla="val 105146"/>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1"/>
          </p:nvPr>
        </p:nvSpPr>
        <p:spPr>
          <a:xfrm>
            <a:off x="1524000" y="3602038"/>
            <a:ext cx="9144000" cy="108557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b="0" i="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8" name="Google Shape;38;p5"/>
          <p:cNvPicPr preferRelativeResize="0"/>
          <p:nvPr/>
        </p:nvPicPr>
        <p:blipFill rotWithShape="1">
          <a:blip r:embed="rId2">
            <a:alphaModFix/>
          </a:blip>
          <a:srcRect/>
          <a:stretch/>
        </p:blipFill>
        <p:spPr>
          <a:xfrm>
            <a:off x="7291552" y="3591391"/>
            <a:ext cx="7267848" cy="6107804"/>
          </a:xfrm>
          <a:prstGeom prst="rect">
            <a:avLst/>
          </a:prstGeom>
          <a:noFill/>
          <a:ln>
            <a:noFill/>
          </a:ln>
        </p:spPr>
      </p:pic>
      <p:pic>
        <p:nvPicPr>
          <p:cNvPr id="39" name="Google Shape;39;p5"/>
          <p:cNvPicPr preferRelativeResize="0"/>
          <p:nvPr/>
        </p:nvPicPr>
        <p:blipFill rotWithShape="1">
          <a:blip r:embed="rId3">
            <a:alphaModFix/>
          </a:blip>
          <a:srcRect/>
          <a:stretch/>
        </p:blipFill>
        <p:spPr>
          <a:xfrm>
            <a:off x="506110" y="209347"/>
            <a:ext cx="797776" cy="8895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ytuł i zawartość">
  <p:cSld name="1_Tytuł i zawartość">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8200" y="365125"/>
            <a:ext cx="885233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8199" y="1825625"/>
            <a:ext cx="10210071"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2400"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
          <p:cNvSpPr/>
          <p:nvPr/>
        </p:nvSpPr>
        <p:spPr>
          <a:xfrm rot="-2793109">
            <a:off x="11390761" y="4878136"/>
            <a:ext cx="3549534" cy="2470406"/>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4" name="Google Shape;44;p6"/>
          <p:cNvPicPr preferRelativeResize="0"/>
          <p:nvPr/>
        </p:nvPicPr>
        <p:blipFill rotWithShape="1">
          <a:blip r:embed="rId2">
            <a:alphaModFix/>
          </a:blip>
          <a:srcRect/>
          <a:stretch/>
        </p:blipFill>
        <p:spPr>
          <a:xfrm>
            <a:off x="117290" y="6311900"/>
            <a:ext cx="1057364" cy="546100"/>
          </a:xfrm>
          <a:prstGeom prst="rect">
            <a:avLst/>
          </a:prstGeom>
          <a:noFill/>
          <a:ln>
            <a:noFill/>
          </a:ln>
        </p:spPr>
      </p:pic>
      <p:sp>
        <p:nvSpPr>
          <p:cNvPr id="45" name="Google Shape;45;p6"/>
          <p:cNvSpPr/>
          <p:nvPr/>
        </p:nvSpPr>
        <p:spPr>
          <a:xfrm rot="-540000">
            <a:off x="11519948" y="-1271246"/>
            <a:ext cx="210312" cy="2051374"/>
          </a:xfrm>
          <a:prstGeom prst="rect">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6" name="Google Shape;46;p6"/>
          <p:cNvPicPr preferRelativeResize="0"/>
          <p:nvPr/>
        </p:nvPicPr>
        <p:blipFill rotWithShape="1">
          <a:blip r:embed="rId3">
            <a:alphaModFix/>
          </a:blip>
          <a:srcRect l="8875" t="5333" r="75115" b="74200"/>
          <a:stretch/>
        </p:blipFill>
        <p:spPr>
          <a:xfrm rot="449321">
            <a:off x="9626769" y="188217"/>
            <a:ext cx="1125888" cy="119146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9788" y="365125"/>
            <a:ext cx="8850864"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0" i="0">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0" i="0">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3" name="Google Shape;53;p7"/>
          <p:cNvPicPr preferRelativeResize="0"/>
          <p:nvPr/>
        </p:nvPicPr>
        <p:blipFill rotWithShape="1">
          <a:blip r:embed="rId2">
            <a:alphaModFix/>
          </a:blip>
          <a:srcRect r="84470" b="70777"/>
          <a:stretch/>
        </p:blipFill>
        <p:spPr>
          <a:xfrm>
            <a:off x="2140897" y="-1154171"/>
            <a:ext cx="1681656" cy="2109571"/>
          </a:xfrm>
          <a:prstGeom prst="rect">
            <a:avLst/>
          </a:prstGeom>
          <a:noFill/>
          <a:ln>
            <a:noFill/>
          </a:ln>
        </p:spPr>
      </p:pic>
      <p:sp>
        <p:nvSpPr>
          <p:cNvPr id="54" name="Google Shape;54;p7"/>
          <p:cNvSpPr/>
          <p:nvPr/>
        </p:nvSpPr>
        <p:spPr>
          <a:xfrm rot="-780000">
            <a:off x="-679854" y="6817895"/>
            <a:ext cx="4796590" cy="80210"/>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5" name="Google Shape;55;p7"/>
          <p:cNvPicPr preferRelativeResize="0"/>
          <p:nvPr/>
        </p:nvPicPr>
        <p:blipFill rotWithShape="1">
          <a:blip r:embed="rId3">
            <a:alphaModFix/>
          </a:blip>
          <a:srcRect/>
          <a:stretch/>
        </p:blipFill>
        <p:spPr>
          <a:xfrm>
            <a:off x="117290" y="6311900"/>
            <a:ext cx="1057364" cy="546100"/>
          </a:xfrm>
          <a:prstGeom prst="rect">
            <a:avLst/>
          </a:prstGeom>
          <a:noFill/>
          <a:ln>
            <a:noFill/>
          </a:ln>
        </p:spPr>
      </p:pic>
      <p:sp>
        <p:nvSpPr>
          <p:cNvPr id="56" name="Google Shape;56;p7"/>
          <p:cNvSpPr/>
          <p:nvPr/>
        </p:nvSpPr>
        <p:spPr>
          <a:xfrm rot="-540000">
            <a:off x="11519948" y="-1271246"/>
            <a:ext cx="210312" cy="2051374"/>
          </a:xfrm>
          <a:prstGeom prst="rect">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7" name="Google Shape;57;p7"/>
          <p:cNvPicPr preferRelativeResize="0"/>
          <p:nvPr/>
        </p:nvPicPr>
        <p:blipFill rotWithShape="1">
          <a:blip r:embed="rId4">
            <a:alphaModFix/>
          </a:blip>
          <a:srcRect l="8875" t="5333" r="75115" b="74200"/>
          <a:stretch/>
        </p:blipFill>
        <p:spPr>
          <a:xfrm rot="449321">
            <a:off x="9626769" y="188217"/>
            <a:ext cx="1125888" cy="11914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8"/>
        <p:cNvGrpSpPr/>
        <p:nvPr/>
      </p:nvGrpSpPr>
      <p:grpSpPr>
        <a:xfrm>
          <a:off x="0" y="0"/>
          <a:ext cx="0" cy="0"/>
          <a:chOff x="0" y="0"/>
          <a:chExt cx="0" cy="0"/>
        </a:xfrm>
      </p:grpSpPr>
      <p:sp>
        <p:nvSpPr>
          <p:cNvPr id="59" name="Google Shape;59;p8"/>
          <p:cNvSpPr/>
          <p:nvPr/>
        </p:nvSpPr>
        <p:spPr>
          <a:xfrm rot="-2793109">
            <a:off x="11390761" y="4878136"/>
            <a:ext cx="3549534" cy="2470406"/>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0" name="Google Shape;60;p8"/>
          <p:cNvPicPr preferRelativeResize="0"/>
          <p:nvPr/>
        </p:nvPicPr>
        <p:blipFill rotWithShape="1">
          <a:blip r:embed="rId2">
            <a:alphaModFix/>
          </a:blip>
          <a:srcRect r="84470" b="70777"/>
          <a:stretch/>
        </p:blipFill>
        <p:spPr>
          <a:xfrm>
            <a:off x="-194856" y="-934857"/>
            <a:ext cx="1681656" cy="2109571"/>
          </a:xfrm>
          <a:prstGeom prst="rect">
            <a:avLst/>
          </a:prstGeom>
          <a:noFill/>
          <a:ln>
            <a:noFill/>
          </a:ln>
        </p:spPr>
      </p:pic>
      <p:sp>
        <p:nvSpPr>
          <p:cNvPr id="61" name="Google Shape;61;p8"/>
          <p:cNvSpPr/>
          <p:nvPr/>
        </p:nvSpPr>
        <p:spPr>
          <a:xfrm rot="-540000">
            <a:off x="11519948" y="-1271246"/>
            <a:ext cx="210312" cy="2051374"/>
          </a:xfrm>
          <a:prstGeom prst="rect">
            <a:avLst/>
          </a:prstGeom>
          <a:solidFill>
            <a:srgbClr val="FA61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 name="Google Shape;62;p8"/>
          <p:cNvSpPr/>
          <p:nvPr/>
        </p:nvSpPr>
        <p:spPr>
          <a:xfrm rot="-780000">
            <a:off x="-679854" y="6817895"/>
            <a:ext cx="4796590" cy="80210"/>
          </a:xfrm>
          <a:prstGeom prst="rect">
            <a:avLst/>
          </a:prstGeom>
          <a:solidFill>
            <a:srgbClr val="66FF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8"/>
          <p:cNvPicPr preferRelativeResize="0"/>
          <p:nvPr/>
        </p:nvPicPr>
        <p:blipFill rotWithShape="1">
          <a:blip r:embed="rId3">
            <a:alphaModFix/>
          </a:blip>
          <a:srcRect l="8875" t="5333" r="75115" b="74200"/>
          <a:stretch/>
        </p:blipFill>
        <p:spPr>
          <a:xfrm rot="449321">
            <a:off x="9626769" y="188217"/>
            <a:ext cx="1125888" cy="1191467"/>
          </a:xfrm>
          <a:prstGeom prst="rect">
            <a:avLst/>
          </a:prstGeom>
          <a:noFill/>
          <a:ln>
            <a:noFill/>
          </a:ln>
        </p:spPr>
      </p:pic>
      <p:pic>
        <p:nvPicPr>
          <p:cNvPr id="64" name="Google Shape;64;p8"/>
          <p:cNvPicPr preferRelativeResize="0"/>
          <p:nvPr/>
        </p:nvPicPr>
        <p:blipFill rotWithShape="1">
          <a:blip r:embed="rId4">
            <a:alphaModFix/>
          </a:blip>
          <a:srcRect/>
          <a:stretch/>
        </p:blipFill>
        <p:spPr>
          <a:xfrm>
            <a:off x="117290" y="6311900"/>
            <a:ext cx="1057364" cy="546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ajd tytułowy 1">
  <p:cSld name="Slajd tytułowy">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3606800" y="4156969"/>
            <a:ext cx="7044300" cy="1515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6A356D"/>
              </a:buClr>
              <a:buSzPts val="4400"/>
              <a:buFont typeface="Source Sans Pro"/>
              <a:buNone/>
              <a:defRPr sz="4400">
                <a:solidFill>
                  <a:srgbClr val="6A356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67" name="Google Shape;67;p9"/>
          <p:cNvPicPr preferRelativeResize="0"/>
          <p:nvPr/>
        </p:nvPicPr>
        <p:blipFill rotWithShape="1">
          <a:blip r:embed="rId2">
            <a:alphaModFix/>
          </a:blip>
          <a:srcRect/>
          <a:stretch/>
        </p:blipFill>
        <p:spPr>
          <a:xfrm>
            <a:off x="0" y="3339424"/>
            <a:ext cx="3372371" cy="3518578"/>
          </a:xfrm>
          <a:prstGeom prst="rect">
            <a:avLst/>
          </a:prstGeom>
          <a:noFill/>
          <a:ln>
            <a:noFill/>
          </a:ln>
        </p:spPr>
      </p:pic>
      <p:pic>
        <p:nvPicPr>
          <p:cNvPr id="68" name="Google Shape;68;p9"/>
          <p:cNvPicPr preferRelativeResize="0"/>
          <p:nvPr/>
        </p:nvPicPr>
        <p:blipFill rotWithShape="1">
          <a:blip r:embed="rId3">
            <a:alphaModFix/>
          </a:blip>
          <a:srcRect/>
          <a:stretch/>
        </p:blipFill>
        <p:spPr>
          <a:xfrm>
            <a:off x="0" y="0"/>
            <a:ext cx="12192000" cy="33464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l-P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tensorflow.org/api_docs/python/tf/dtype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numpy.org/doc/stable/user/basics.broadcasting.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s.en.sdacademy.pro/slid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www.tensorflow.org/guide"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hyperlink" Target="https://adventuresinmachinelearning.com/python-tensorflow-tutorial" TargetMode="External"/><Relationship Id="rId5" Type="http://schemas.openxmlformats.org/officeDocument/2006/relationships/hyperlink" Target="https://www.tutorialspoint.com/tensorflow/index.htm" TargetMode="External"/><Relationship Id="rId4" Type="http://schemas.openxmlformats.org/officeDocument/2006/relationships/hyperlink" Target="https://www.tensorflow.org/tutorial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tensorflow.org/api_docs/python/tf"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tensorflow.org/api_docs/python/t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0"/>
          <p:cNvSpPr txBox="1">
            <a:spLocks noGrp="1"/>
          </p:cNvSpPr>
          <p:nvPr>
            <p:ph type="ctrTitle"/>
          </p:nvPr>
        </p:nvSpPr>
        <p:spPr>
          <a:xfrm>
            <a:off x="1461650" y="1097438"/>
            <a:ext cx="9144000" cy="2387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pl-PL" sz="5600" b="1">
                <a:latin typeface="Poppins"/>
                <a:ea typeface="Poppins"/>
                <a:cs typeface="Poppins"/>
                <a:sym typeface="Poppins"/>
              </a:rPr>
              <a:t>TensorFlow library</a:t>
            </a:r>
            <a:endParaRPr sz="5600" b="1">
              <a:latin typeface="Poppins"/>
              <a:ea typeface="Poppins"/>
              <a:cs typeface="Poppins"/>
              <a:sym typeface="Poppins"/>
            </a:endParaRPr>
          </a:p>
        </p:txBody>
      </p:sp>
      <p:sp>
        <p:nvSpPr>
          <p:cNvPr id="74" name="Google Shape;74;p10"/>
          <p:cNvSpPr txBox="1"/>
          <p:nvPr/>
        </p:nvSpPr>
        <p:spPr>
          <a:xfrm>
            <a:off x="1524000" y="3653425"/>
            <a:ext cx="596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l-PL" sz="2400" b="1">
                <a:latin typeface="Poppins"/>
                <a:ea typeface="Poppins"/>
                <a:cs typeface="Poppins"/>
                <a:sym typeface="Poppins"/>
              </a:rPr>
              <a:t>Data Science course</a:t>
            </a:r>
            <a:endParaRPr sz="2400" b="1">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2880"/>
              <a:buFont typeface="Source Sans Pro"/>
              <a:buNone/>
            </a:pPr>
            <a:r>
              <a:rPr lang="pl-PL" sz="2780" b="1">
                <a:latin typeface="Poppins"/>
                <a:ea typeface="Poppins"/>
                <a:cs typeface="Poppins"/>
                <a:sym typeface="Poppins"/>
              </a:rPr>
              <a:t>Keras and tf.keras</a:t>
            </a:r>
            <a:endParaRPr sz="4300" b="1">
              <a:latin typeface="Poppins"/>
              <a:ea typeface="Poppins"/>
              <a:cs typeface="Poppins"/>
              <a:sym typeface="Poppins"/>
            </a:endParaRPr>
          </a:p>
        </p:txBody>
      </p:sp>
      <p:sp>
        <p:nvSpPr>
          <p:cNvPr id="133" name="Google Shape;133;p19"/>
          <p:cNvSpPr txBox="1">
            <a:spLocks noGrp="1"/>
          </p:cNvSpPr>
          <p:nvPr>
            <p:ph type="body" idx="1"/>
          </p:nvPr>
        </p:nvSpPr>
        <p:spPr>
          <a:xfrm>
            <a:off x="838200" y="1825625"/>
            <a:ext cx="99579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r>
              <a:rPr lang="pl-PL" sz="2400">
                <a:latin typeface="Poppins"/>
                <a:ea typeface="Poppins"/>
                <a:cs typeface="Poppins"/>
                <a:sym typeface="Poppins"/>
              </a:rPr>
              <a:t>keres.io - reference implementation for Tensorflow</a:t>
            </a:r>
            <a:endParaRPr sz="2400">
              <a:latin typeface="Poppins"/>
              <a:ea typeface="Poppins"/>
              <a:cs typeface="Poppins"/>
              <a:sym typeface="Poppins"/>
            </a:endParaRPr>
          </a:p>
          <a:p>
            <a:pPr marL="0" lvl="0" indent="0" algn="l" rtl="0">
              <a:lnSpc>
                <a:spcPct val="90000"/>
              </a:lnSpc>
              <a:spcBef>
                <a:spcPts val="1000"/>
              </a:spcBef>
              <a:spcAft>
                <a:spcPts val="0"/>
              </a:spcAft>
              <a:buNone/>
            </a:pPr>
            <a:endParaRPr sz="2400">
              <a:latin typeface="Poppins"/>
              <a:ea typeface="Poppins"/>
              <a:cs typeface="Poppins"/>
              <a:sym typeface="Poppins"/>
            </a:endParaRPr>
          </a:p>
          <a:p>
            <a:pPr marL="0" lvl="0" indent="0" algn="l" rtl="0">
              <a:lnSpc>
                <a:spcPct val="90000"/>
              </a:lnSpc>
              <a:spcBef>
                <a:spcPts val="1000"/>
              </a:spcBef>
              <a:spcAft>
                <a:spcPts val="0"/>
              </a:spcAft>
              <a:buNone/>
            </a:pPr>
            <a:r>
              <a:rPr lang="pl-PL" sz="2400">
                <a:latin typeface="Poppins"/>
                <a:ea typeface="Poppins"/>
                <a:cs typeface="Poppins"/>
                <a:sym typeface="Poppins"/>
              </a:rPr>
              <a:t>tf.keras - tensorflow implementation (subset of Tensorflow) package</a:t>
            </a:r>
            <a:endParaRPr sz="2400">
              <a:latin typeface="Poppins"/>
              <a:ea typeface="Poppins"/>
              <a:cs typeface="Poppins"/>
              <a:sym typeface="Poppins"/>
            </a:endParaRPr>
          </a:p>
        </p:txBody>
      </p:sp>
      <p:pic>
        <p:nvPicPr>
          <p:cNvPr id="134" name="Google Shape;134;p19"/>
          <p:cNvPicPr preferRelativeResize="0"/>
          <p:nvPr/>
        </p:nvPicPr>
        <p:blipFill>
          <a:blip r:embed="rId3">
            <a:alphaModFix/>
          </a:blip>
          <a:stretch>
            <a:fillRect/>
          </a:stretch>
        </p:blipFill>
        <p:spPr>
          <a:xfrm>
            <a:off x="2831050" y="3631075"/>
            <a:ext cx="5972175" cy="224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p:nvPr/>
        </p:nvSpPr>
        <p:spPr>
          <a:xfrm>
            <a:off x="953075" y="1481400"/>
            <a:ext cx="5469900" cy="43869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Poppins"/>
              <a:buChar char="●"/>
            </a:pPr>
            <a:r>
              <a:rPr lang="pl-PL" sz="2100">
                <a:latin typeface="Poppins"/>
                <a:ea typeface="Poppins"/>
                <a:cs typeface="Poppins"/>
                <a:sym typeface="Poppins"/>
              </a:rPr>
              <a:t>audio</a:t>
            </a:r>
            <a:endParaRPr sz="2100">
              <a:latin typeface="Poppins"/>
              <a:ea typeface="Poppins"/>
              <a:cs typeface="Poppins"/>
              <a:sym typeface="Poppins"/>
            </a:endParaRPr>
          </a:p>
          <a:p>
            <a:pPr marL="914400" lvl="1" indent="-361950" algn="l" rtl="0">
              <a:spcBef>
                <a:spcPts val="0"/>
              </a:spcBef>
              <a:spcAft>
                <a:spcPts val="0"/>
              </a:spcAft>
              <a:buSzPts val="2100"/>
              <a:buFont typeface="Poppins"/>
              <a:buChar char="○"/>
            </a:pPr>
            <a:r>
              <a:rPr lang="pl-PL" sz="2100">
                <a:latin typeface="Poppins"/>
                <a:ea typeface="Poppins"/>
                <a:cs typeface="Poppins"/>
                <a:sym typeface="Poppins"/>
              </a:rPr>
              <a:t>nsynth</a:t>
            </a:r>
            <a:endParaRPr sz="2100">
              <a:latin typeface="Poppins"/>
              <a:ea typeface="Poppins"/>
              <a:cs typeface="Poppins"/>
              <a:sym typeface="Poppins"/>
            </a:endParaRPr>
          </a:p>
          <a:p>
            <a:pPr marL="0" lvl="0" indent="0" algn="l" rtl="0">
              <a:spcBef>
                <a:spcPts val="0"/>
              </a:spcBef>
              <a:spcAft>
                <a:spcPts val="0"/>
              </a:spcAft>
              <a:buNone/>
            </a:pPr>
            <a:endParaRPr sz="2100">
              <a:latin typeface="Poppins"/>
              <a:ea typeface="Poppins"/>
              <a:cs typeface="Poppins"/>
              <a:sym typeface="Poppins"/>
            </a:endParaRPr>
          </a:p>
          <a:p>
            <a:pPr marL="457200" lvl="0" indent="-361950" algn="l" rtl="0">
              <a:spcBef>
                <a:spcPts val="0"/>
              </a:spcBef>
              <a:spcAft>
                <a:spcPts val="0"/>
              </a:spcAft>
              <a:buSzPts val="2100"/>
              <a:buFont typeface="Poppins"/>
              <a:buChar char="●"/>
            </a:pPr>
            <a:r>
              <a:rPr lang="pl-PL" sz="2100">
                <a:latin typeface="Poppins"/>
                <a:ea typeface="Poppins"/>
                <a:cs typeface="Poppins"/>
                <a:sym typeface="Poppins"/>
              </a:rPr>
              <a:t>image</a:t>
            </a:r>
            <a:endParaRPr sz="2100">
              <a:latin typeface="Poppins"/>
              <a:ea typeface="Poppins"/>
              <a:cs typeface="Poppins"/>
              <a:sym typeface="Poppins"/>
            </a:endParaRPr>
          </a:p>
          <a:p>
            <a:pPr marL="914400" lvl="1" indent="-361950" algn="l" rtl="0">
              <a:spcBef>
                <a:spcPts val="0"/>
              </a:spcBef>
              <a:spcAft>
                <a:spcPts val="0"/>
              </a:spcAft>
              <a:buSzPts val="2100"/>
              <a:buFont typeface="Poppins"/>
              <a:buChar char="○"/>
            </a:pPr>
            <a:r>
              <a:rPr lang="pl-PL" sz="2100">
                <a:latin typeface="Poppins"/>
                <a:ea typeface="Poppins"/>
                <a:cs typeface="Poppins"/>
                <a:sym typeface="Poppins"/>
              </a:rPr>
              <a:t>cifar10</a:t>
            </a:r>
            <a:endParaRPr sz="2100">
              <a:latin typeface="Poppins"/>
              <a:ea typeface="Poppins"/>
              <a:cs typeface="Poppins"/>
              <a:sym typeface="Poppins"/>
            </a:endParaRPr>
          </a:p>
          <a:p>
            <a:pPr marL="914400" lvl="1" indent="-361950" algn="l" rtl="0">
              <a:spcBef>
                <a:spcPts val="0"/>
              </a:spcBef>
              <a:spcAft>
                <a:spcPts val="0"/>
              </a:spcAft>
              <a:buSzPts val="2100"/>
              <a:buFont typeface="Poppins"/>
              <a:buChar char="○"/>
            </a:pPr>
            <a:r>
              <a:rPr lang="pl-PL" sz="2100">
                <a:latin typeface="Poppins"/>
                <a:ea typeface="Poppins"/>
                <a:cs typeface="Poppins"/>
                <a:sym typeface="Poppins"/>
              </a:rPr>
              <a:t>diabetic_retionpathy_detection</a:t>
            </a:r>
            <a:endParaRPr sz="2100">
              <a:latin typeface="Poppins"/>
              <a:ea typeface="Poppins"/>
              <a:cs typeface="Poppins"/>
              <a:sym typeface="Poppins"/>
            </a:endParaRPr>
          </a:p>
          <a:p>
            <a:pPr marL="914400" lvl="1" indent="-361950" algn="l" rtl="0">
              <a:spcBef>
                <a:spcPts val="0"/>
              </a:spcBef>
              <a:spcAft>
                <a:spcPts val="0"/>
              </a:spcAft>
              <a:buSzPts val="2100"/>
              <a:buFont typeface="Poppins"/>
              <a:buChar char="○"/>
            </a:pPr>
            <a:r>
              <a:rPr lang="pl-PL" sz="2100">
                <a:latin typeface="Poppins"/>
                <a:ea typeface="Poppins"/>
                <a:cs typeface="Poppins"/>
                <a:sym typeface="Poppins"/>
              </a:rPr>
              <a:t>imagenet2012</a:t>
            </a:r>
            <a:endParaRPr sz="2100">
              <a:latin typeface="Poppins"/>
              <a:ea typeface="Poppins"/>
              <a:cs typeface="Poppins"/>
              <a:sym typeface="Poppins"/>
            </a:endParaRPr>
          </a:p>
          <a:p>
            <a:pPr marL="914400" lvl="1" indent="-361950" algn="l" rtl="0">
              <a:spcBef>
                <a:spcPts val="0"/>
              </a:spcBef>
              <a:spcAft>
                <a:spcPts val="0"/>
              </a:spcAft>
              <a:buSzPts val="2100"/>
              <a:buFont typeface="Poppins"/>
              <a:buChar char="○"/>
            </a:pPr>
            <a:r>
              <a:rPr lang="pl-PL" sz="2100">
                <a:latin typeface="Poppins"/>
                <a:ea typeface="Poppins"/>
                <a:cs typeface="Poppins"/>
                <a:sym typeface="Poppins"/>
              </a:rPr>
              <a:t>mnist</a:t>
            </a:r>
            <a:endParaRPr sz="2100">
              <a:latin typeface="Poppins"/>
              <a:ea typeface="Poppins"/>
              <a:cs typeface="Poppins"/>
              <a:sym typeface="Poppins"/>
            </a:endParaRPr>
          </a:p>
          <a:p>
            <a:pPr marL="0" lvl="0" indent="0" algn="l" rtl="0">
              <a:spcBef>
                <a:spcPts val="0"/>
              </a:spcBef>
              <a:spcAft>
                <a:spcPts val="0"/>
              </a:spcAft>
              <a:buNone/>
            </a:pPr>
            <a:endParaRPr sz="2100">
              <a:latin typeface="Poppins"/>
              <a:ea typeface="Poppins"/>
              <a:cs typeface="Poppins"/>
              <a:sym typeface="Poppins"/>
            </a:endParaRPr>
          </a:p>
          <a:p>
            <a:pPr marL="457200" lvl="0" indent="-361950" algn="l" rtl="0">
              <a:spcBef>
                <a:spcPts val="0"/>
              </a:spcBef>
              <a:spcAft>
                <a:spcPts val="0"/>
              </a:spcAft>
              <a:buSzPts val="2100"/>
              <a:buFont typeface="Poppins"/>
              <a:buChar char="●"/>
            </a:pPr>
            <a:r>
              <a:rPr lang="pl-PL" sz="2100">
                <a:latin typeface="Poppins"/>
                <a:ea typeface="Poppins"/>
                <a:cs typeface="Poppins"/>
                <a:sym typeface="Poppins"/>
              </a:rPr>
              <a:t>structured</a:t>
            </a:r>
            <a:endParaRPr sz="2100">
              <a:latin typeface="Poppins"/>
              <a:ea typeface="Poppins"/>
              <a:cs typeface="Poppins"/>
              <a:sym typeface="Poppins"/>
            </a:endParaRPr>
          </a:p>
          <a:p>
            <a:pPr marL="914400" lvl="1" indent="-361950" algn="l" rtl="0">
              <a:spcBef>
                <a:spcPts val="0"/>
              </a:spcBef>
              <a:spcAft>
                <a:spcPts val="0"/>
              </a:spcAft>
              <a:buSzPts val="2100"/>
              <a:buFont typeface="Poppins"/>
              <a:buChar char="○"/>
            </a:pPr>
            <a:r>
              <a:rPr lang="pl-PL" sz="2100">
                <a:latin typeface="Poppins"/>
                <a:ea typeface="Poppins"/>
                <a:cs typeface="Poppins"/>
                <a:sym typeface="Poppins"/>
              </a:rPr>
              <a:t>titanic</a:t>
            </a:r>
            <a:endParaRPr sz="2100">
              <a:latin typeface="Poppins"/>
              <a:ea typeface="Poppins"/>
              <a:cs typeface="Poppins"/>
              <a:sym typeface="Poppins"/>
            </a:endParaRPr>
          </a:p>
          <a:p>
            <a:pPr marL="0" lvl="0" indent="0" algn="l" rtl="0">
              <a:spcBef>
                <a:spcPts val="0"/>
              </a:spcBef>
              <a:spcAft>
                <a:spcPts val="0"/>
              </a:spcAft>
              <a:buNone/>
            </a:pPr>
            <a:endParaRPr sz="2100">
              <a:latin typeface="Poppins"/>
              <a:ea typeface="Poppins"/>
              <a:cs typeface="Poppins"/>
              <a:sym typeface="Poppins"/>
            </a:endParaRPr>
          </a:p>
          <a:p>
            <a:pPr marL="0" lvl="0" indent="0" algn="l" rtl="0">
              <a:spcBef>
                <a:spcPts val="0"/>
              </a:spcBef>
              <a:spcAft>
                <a:spcPts val="0"/>
              </a:spcAft>
              <a:buNone/>
            </a:pPr>
            <a:endParaRPr sz="2100">
              <a:latin typeface="Poppins"/>
              <a:ea typeface="Poppins"/>
              <a:cs typeface="Poppins"/>
              <a:sym typeface="Poppins"/>
            </a:endParaRPr>
          </a:p>
        </p:txBody>
      </p:sp>
      <p:sp>
        <p:nvSpPr>
          <p:cNvPr id="140" name="Google Shape;140;p20"/>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2880"/>
              <a:buFont typeface="Source Sans Pro"/>
              <a:buNone/>
            </a:pPr>
            <a:r>
              <a:rPr lang="pl-PL" sz="2780" b="1">
                <a:latin typeface="Poppins"/>
                <a:ea typeface="Poppins"/>
                <a:cs typeface="Poppins"/>
                <a:sym typeface="Poppins"/>
              </a:rPr>
              <a:t>TensorFlow Datasets</a:t>
            </a:r>
            <a:endParaRPr sz="4300" b="1">
              <a:latin typeface="Poppins"/>
              <a:ea typeface="Poppins"/>
              <a:cs typeface="Poppins"/>
              <a:sym typeface="Poppins"/>
            </a:endParaRPr>
          </a:p>
        </p:txBody>
      </p:sp>
      <p:sp>
        <p:nvSpPr>
          <p:cNvPr id="141" name="Google Shape;141;p20"/>
          <p:cNvSpPr txBox="1"/>
          <p:nvPr/>
        </p:nvSpPr>
        <p:spPr>
          <a:xfrm>
            <a:off x="6567925" y="1471050"/>
            <a:ext cx="5397300" cy="41868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Poppins"/>
              <a:buChar char="●"/>
            </a:pPr>
            <a:r>
              <a:rPr lang="pl-PL" sz="2000">
                <a:latin typeface="Poppins"/>
                <a:ea typeface="Poppins"/>
                <a:cs typeface="Poppins"/>
                <a:sym typeface="Poppins"/>
              </a:rPr>
              <a:t>text</a:t>
            </a:r>
            <a:endParaRPr sz="2000">
              <a:latin typeface="Poppins"/>
              <a:ea typeface="Poppins"/>
              <a:cs typeface="Poppins"/>
              <a:sym typeface="Poppins"/>
            </a:endParaRPr>
          </a:p>
          <a:p>
            <a:pPr marL="914400" lvl="1" indent="-355600" algn="l" rtl="0">
              <a:spcBef>
                <a:spcPts val="0"/>
              </a:spcBef>
              <a:spcAft>
                <a:spcPts val="0"/>
              </a:spcAft>
              <a:buSzPts val="2000"/>
              <a:buFont typeface="Poppins"/>
              <a:buChar char="○"/>
            </a:pPr>
            <a:r>
              <a:rPr lang="pl-PL" sz="2000">
                <a:latin typeface="Poppins"/>
                <a:ea typeface="Poppins"/>
                <a:cs typeface="Poppins"/>
                <a:sym typeface="Poppins"/>
              </a:rPr>
              <a:t>imdb_reviews</a:t>
            </a:r>
            <a:endParaRPr sz="2000">
              <a:latin typeface="Poppins"/>
              <a:ea typeface="Poppins"/>
              <a:cs typeface="Poppins"/>
              <a:sym typeface="Poppins"/>
            </a:endParaRPr>
          </a:p>
          <a:p>
            <a:pPr marL="914400" lvl="1" indent="-355600" algn="l" rtl="0">
              <a:spcBef>
                <a:spcPts val="0"/>
              </a:spcBef>
              <a:spcAft>
                <a:spcPts val="0"/>
              </a:spcAft>
              <a:buSzPts val="2000"/>
              <a:buFont typeface="Poppins"/>
              <a:buChar char="○"/>
            </a:pPr>
            <a:r>
              <a:rPr lang="pl-PL" sz="2000">
                <a:latin typeface="Poppins"/>
                <a:ea typeface="Poppins"/>
                <a:cs typeface="Poppins"/>
                <a:sym typeface="Poppins"/>
              </a:rPr>
              <a:t>lm1b</a:t>
            </a:r>
            <a:endParaRPr sz="2000">
              <a:latin typeface="Poppins"/>
              <a:ea typeface="Poppins"/>
              <a:cs typeface="Poppins"/>
              <a:sym typeface="Poppins"/>
            </a:endParaRPr>
          </a:p>
          <a:p>
            <a:pPr marL="914400" lvl="1" indent="-355600" algn="l" rtl="0">
              <a:spcBef>
                <a:spcPts val="0"/>
              </a:spcBef>
              <a:spcAft>
                <a:spcPts val="0"/>
              </a:spcAft>
              <a:buSzPts val="2000"/>
              <a:buFont typeface="Poppins"/>
              <a:buChar char="○"/>
            </a:pPr>
            <a:r>
              <a:rPr lang="pl-PL" sz="2000">
                <a:latin typeface="Poppins"/>
                <a:ea typeface="Poppins"/>
                <a:cs typeface="Poppins"/>
                <a:sym typeface="Poppins"/>
              </a:rPr>
              <a:t>squad</a:t>
            </a:r>
            <a:endParaRPr sz="2000">
              <a:latin typeface="Poppins"/>
              <a:ea typeface="Poppins"/>
              <a:cs typeface="Poppins"/>
              <a:sym typeface="Poppins"/>
            </a:endParaRPr>
          </a:p>
          <a:p>
            <a:pPr marL="0" lvl="0" indent="0" algn="l" rtl="0">
              <a:spcBef>
                <a:spcPts val="0"/>
              </a:spcBef>
              <a:spcAft>
                <a:spcPts val="0"/>
              </a:spcAft>
              <a:buNone/>
            </a:pPr>
            <a:endParaRPr sz="2000">
              <a:latin typeface="Poppins"/>
              <a:ea typeface="Poppins"/>
              <a:cs typeface="Poppins"/>
              <a:sym typeface="Poppins"/>
            </a:endParaRPr>
          </a:p>
          <a:p>
            <a:pPr marL="457200" lvl="0" indent="-355600" algn="l" rtl="0">
              <a:spcBef>
                <a:spcPts val="0"/>
              </a:spcBef>
              <a:spcAft>
                <a:spcPts val="0"/>
              </a:spcAft>
              <a:buSzPts val="2000"/>
              <a:buFont typeface="Poppins"/>
              <a:buChar char="●"/>
            </a:pPr>
            <a:r>
              <a:rPr lang="pl-PL" sz="2000">
                <a:latin typeface="Poppins"/>
                <a:ea typeface="Poppins"/>
                <a:cs typeface="Poppins"/>
                <a:sym typeface="Poppins"/>
              </a:rPr>
              <a:t>translate</a:t>
            </a:r>
            <a:endParaRPr sz="2000">
              <a:latin typeface="Poppins"/>
              <a:ea typeface="Poppins"/>
              <a:cs typeface="Poppins"/>
              <a:sym typeface="Poppins"/>
            </a:endParaRPr>
          </a:p>
          <a:p>
            <a:pPr marL="914400" lvl="1" indent="-355600" algn="l" rtl="0">
              <a:spcBef>
                <a:spcPts val="0"/>
              </a:spcBef>
              <a:spcAft>
                <a:spcPts val="0"/>
              </a:spcAft>
              <a:buSzPts val="2000"/>
              <a:buFont typeface="Poppins"/>
              <a:buChar char="○"/>
            </a:pPr>
            <a:r>
              <a:rPr lang="pl-PL" sz="2000">
                <a:latin typeface="Poppins"/>
                <a:ea typeface="Poppins"/>
                <a:cs typeface="Poppins"/>
                <a:sym typeface="Poppins"/>
              </a:rPr>
              <a:t>wmt_translate_ende</a:t>
            </a:r>
            <a:endParaRPr sz="2000">
              <a:latin typeface="Poppins"/>
              <a:ea typeface="Poppins"/>
              <a:cs typeface="Poppins"/>
              <a:sym typeface="Poppins"/>
            </a:endParaRPr>
          </a:p>
          <a:p>
            <a:pPr marL="914400" lvl="1" indent="-355600" algn="l" rtl="0">
              <a:spcBef>
                <a:spcPts val="0"/>
              </a:spcBef>
              <a:spcAft>
                <a:spcPts val="0"/>
              </a:spcAft>
              <a:buSzPts val="2000"/>
              <a:buFont typeface="Poppins"/>
              <a:buChar char="○"/>
            </a:pPr>
            <a:r>
              <a:rPr lang="pl-PL" sz="2000">
                <a:latin typeface="Poppins"/>
                <a:ea typeface="Poppins"/>
                <a:cs typeface="Poppins"/>
                <a:sym typeface="Poppins"/>
              </a:rPr>
              <a:t>wmt_translate_enfr</a:t>
            </a:r>
            <a:endParaRPr sz="2000">
              <a:latin typeface="Poppins"/>
              <a:ea typeface="Poppins"/>
              <a:cs typeface="Poppins"/>
              <a:sym typeface="Poppins"/>
            </a:endParaRPr>
          </a:p>
          <a:p>
            <a:pPr marL="0" lvl="0" indent="0" algn="l" rtl="0">
              <a:spcBef>
                <a:spcPts val="0"/>
              </a:spcBef>
              <a:spcAft>
                <a:spcPts val="0"/>
              </a:spcAft>
              <a:buNone/>
            </a:pPr>
            <a:endParaRPr sz="2000">
              <a:latin typeface="Poppins"/>
              <a:ea typeface="Poppins"/>
              <a:cs typeface="Poppins"/>
              <a:sym typeface="Poppins"/>
            </a:endParaRPr>
          </a:p>
          <a:p>
            <a:pPr marL="457200" lvl="0" indent="-355600" algn="l" rtl="0">
              <a:spcBef>
                <a:spcPts val="0"/>
              </a:spcBef>
              <a:spcAft>
                <a:spcPts val="0"/>
              </a:spcAft>
              <a:buSzPts val="2000"/>
              <a:buFont typeface="Poppins"/>
              <a:buChar char="●"/>
            </a:pPr>
            <a:r>
              <a:rPr lang="pl-PL" sz="2000">
                <a:latin typeface="Poppins"/>
                <a:ea typeface="Poppins"/>
                <a:cs typeface="Poppins"/>
                <a:sym typeface="Poppins"/>
              </a:rPr>
              <a:t>video</a:t>
            </a:r>
            <a:endParaRPr sz="2000">
              <a:latin typeface="Poppins"/>
              <a:ea typeface="Poppins"/>
              <a:cs typeface="Poppins"/>
              <a:sym typeface="Poppins"/>
            </a:endParaRPr>
          </a:p>
          <a:p>
            <a:pPr marL="914400" lvl="1" indent="-355600" algn="l" rtl="0">
              <a:spcBef>
                <a:spcPts val="0"/>
              </a:spcBef>
              <a:spcAft>
                <a:spcPts val="0"/>
              </a:spcAft>
              <a:buSzPts val="2000"/>
              <a:buFont typeface="Poppins"/>
              <a:buChar char="○"/>
            </a:pPr>
            <a:r>
              <a:rPr lang="pl-PL" sz="2000">
                <a:latin typeface="Poppins"/>
                <a:ea typeface="Poppins"/>
                <a:cs typeface="Poppins"/>
                <a:sym typeface="Poppins"/>
              </a:rPr>
              <a:t>bair_robot_pushing_small</a:t>
            </a:r>
            <a:endParaRPr sz="2000">
              <a:latin typeface="Poppins"/>
              <a:ea typeface="Poppins"/>
              <a:cs typeface="Poppins"/>
              <a:sym typeface="Poppins"/>
            </a:endParaRPr>
          </a:p>
          <a:p>
            <a:pPr marL="914400" lvl="1" indent="-355600" algn="l" rtl="0">
              <a:spcBef>
                <a:spcPts val="0"/>
              </a:spcBef>
              <a:spcAft>
                <a:spcPts val="0"/>
              </a:spcAft>
              <a:buSzPts val="2000"/>
              <a:buFont typeface="Poppins"/>
              <a:buChar char="○"/>
            </a:pPr>
            <a:r>
              <a:rPr lang="pl-PL" sz="2000">
                <a:latin typeface="Poppins"/>
                <a:ea typeface="Poppins"/>
                <a:cs typeface="Poppins"/>
                <a:sym typeface="Poppins"/>
              </a:rPr>
              <a:t>moving_mnist</a:t>
            </a:r>
            <a:endParaRPr sz="2000">
              <a:latin typeface="Poppins"/>
              <a:ea typeface="Poppins"/>
              <a:cs typeface="Poppins"/>
              <a:sym typeface="Poppins"/>
            </a:endParaRPr>
          </a:p>
          <a:p>
            <a:pPr marL="914400" lvl="1" indent="-355600" algn="l" rtl="0">
              <a:spcBef>
                <a:spcPts val="0"/>
              </a:spcBef>
              <a:spcAft>
                <a:spcPts val="0"/>
              </a:spcAft>
              <a:buSzPts val="2000"/>
              <a:buFont typeface="Poppins"/>
              <a:buChar char="○"/>
            </a:pPr>
            <a:r>
              <a:rPr lang="pl-PL" sz="2000">
                <a:latin typeface="Poppins"/>
                <a:ea typeface="Poppins"/>
                <a:cs typeface="Poppins"/>
                <a:sym typeface="Poppins"/>
              </a:rPr>
              <a:t>starcraft_video</a:t>
            </a:r>
            <a:endParaRPr sz="2000">
              <a:latin typeface="Poppins"/>
              <a:ea typeface="Poppins"/>
              <a:cs typeface="Poppins"/>
              <a:sym typeface="Poppins"/>
            </a:endParaRPr>
          </a:p>
        </p:txBody>
      </p:sp>
      <p:sp>
        <p:nvSpPr>
          <p:cNvPr id="142" name="Google Shape;142;p20"/>
          <p:cNvSpPr txBox="1"/>
          <p:nvPr/>
        </p:nvSpPr>
        <p:spPr>
          <a:xfrm>
            <a:off x="3852650" y="6163875"/>
            <a:ext cx="4611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l-PL" sz="2000">
                <a:latin typeface="Poppins"/>
                <a:ea typeface="Poppins"/>
                <a:cs typeface="Poppins"/>
                <a:sym typeface="Poppins"/>
              </a:rPr>
              <a:t>More tensorflow.org/datasets</a:t>
            </a:r>
            <a:endParaRPr sz="2000">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Data types in Tensorflow api</a:t>
            </a:r>
            <a:endParaRPr b="1">
              <a:latin typeface="Poppins"/>
              <a:ea typeface="Poppins"/>
              <a:cs typeface="Poppins"/>
              <a:sym typeface="Poppins"/>
            </a:endParaRPr>
          </a:p>
        </p:txBody>
      </p:sp>
      <p:sp>
        <p:nvSpPr>
          <p:cNvPr id="148" name="Google Shape;148;p21"/>
          <p:cNvSpPr txBox="1"/>
          <p:nvPr/>
        </p:nvSpPr>
        <p:spPr>
          <a:xfrm>
            <a:off x="781450" y="5528000"/>
            <a:ext cx="10287000" cy="124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chemeClr val="dk1"/>
              </a:solidFill>
              <a:latin typeface="Poppins"/>
              <a:ea typeface="Poppins"/>
              <a:cs typeface="Poppins"/>
              <a:sym typeface="Poppins"/>
            </a:endParaRPr>
          </a:p>
        </p:txBody>
      </p:sp>
      <p:graphicFrame>
        <p:nvGraphicFramePr>
          <p:cNvPr id="149" name="Google Shape;149;p21"/>
          <p:cNvGraphicFramePr/>
          <p:nvPr>
            <p:extLst>
              <p:ext uri="{D42A27DB-BD31-4B8C-83A1-F6EECF244321}">
                <p14:modId xmlns:p14="http://schemas.microsoft.com/office/powerpoint/2010/main" val="1208095157"/>
              </p:ext>
            </p:extLst>
          </p:nvPr>
        </p:nvGraphicFramePr>
        <p:xfrm>
          <a:off x="838200" y="1607325"/>
          <a:ext cx="10287000" cy="3169680"/>
        </p:xfrm>
        <a:graphic>
          <a:graphicData uri="http://schemas.openxmlformats.org/drawingml/2006/table">
            <a:tbl>
              <a:tblPr>
                <a:noFill/>
                <a:tableStyleId>{6DB90506-42CE-4474-8553-6FA1A1CF11BE}</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pl-PL" b="1"/>
                        <a:t>Data types of Python API in Tensorflow</a:t>
                      </a:r>
                      <a:endParaRPr b="1"/>
                    </a:p>
                  </a:txBody>
                  <a:tcPr marL="91425" marR="91425" marT="91425" marB="91425"/>
                </a:tc>
                <a:tc>
                  <a:txBody>
                    <a:bodyPr/>
                    <a:lstStyle/>
                    <a:p>
                      <a:pPr marL="0" lvl="0" indent="0" algn="l" rtl="0">
                        <a:spcBef>
                          <a:spcPts val="0"/>
                        </a:spcBef>
                        <a:spcAft>
                          <a:spcPts val="0"/>
                        </a:spcAft>
                        <a:buNone/>
                      </a:pPr>
                      <a:r>
                        <a:rPr lang="pl-PL" b="1"/>
                        <a:t>Description</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pl-PL"/>
                        <a:t>tf.float16</a:t>
                      </a:r>
                      <a:endParaRPr/>
                    </a:p>
                  </a:txBody>
                  <a:tcPr marL="91425" marR="91425" marT="91425" marB="91425"/>
                </a:tc>
                <a:tc>
                  <a:txBody>
                    <a:bodyPr/>
                    <a:lstStyle/>
                    <a:p>
                      <a:pPr marL="0" lvl="0" indent="0" algn="l" rtl="0">
                        <a:spcBef>
                          <a:spcPts val="0"/>
                        </a:spcBef>
                        <a:spcAft>
                          <a:spcPts val="0"/>
                        </a:spcAft>
                        <a:buNone/>
                      </a:pPr>
                      <a:r>
                        <a:rPr lang="pl-PL"/>
                        <a:t>16-bit floating point number (half precision)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pl-PL" dirty="0"/>
                        <a:t>tf.float32</a:t>
                      </a:r>
                      <a:endParaRPr dirty="0"/>
                    </a:p>
                  </a:txBody>
                  <a:tcPr marL="91425" marR="91425" marT="91425" marB="91425"/>
                </a:tc>
                <a:tc>
                  <a:txBody>
                    <a:bodyPr/>
                    <a:lstStyle/>
                    <a:p>
                      <a:pPr marL="0" lvl="0" indent="0" algn="l" rtl="0">
                        <a:spcBef>
                          <a:spcPts val="0"/>
                        </a:spcBef>
                        <a:spcAft>
                          <a:spcPts val="0"/>
                        </a:spcAft>
                        <a:buNone/>
                      </a:pPr>
                      <a:r>
                        <a:rPr lang="pl-PL">
                          <a:solidFill>
                            <a:schemeClr val="dk1"/>
                          </a:solidFill>
                        </a:rPr>
                        <a:t>32-bit floating point number (single precision)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pl-PL"/>
                        <a:t>tf.float64</a:t>
                      </a:r>
                      <a:endParaRPr/>
                    </a:p>
                  </a:txBody>
                  <a:tcPr marL="91425" marR="91425" marT="91425" marB="91425"/>
                </a:tc>
                <a:tc>
                  <a:txBody>
                    <a:bodyPr/>
                    <a:lstStyle/>
                    <a:p>
                      <a:pPr marL="0" lvl="0" indent="0" algn="l" rtl="0">
                        <a:spcBef>
                          <a:spcPts val="0"/>
                        </a:spcBef>
                        <a:spcAft>
                          <a:spcPts val="0"/>
                        </a:spcAft>
                        <a:buNone/>
                      </a:pPr>
                      <a:r>
                        <a:rPr lang="pl-PL">
                          <a:solidFill>
                            <a:schemeClr val="dk1"/>
                          </a:solidFill>
                        </a:rPr>
                        <a:t>64-bit floating point number (double precision)</a:t>
                      </a:r>
                      <a:endParaRPr>
                        <a:solidFill>
                          <a:schemeClr val="dk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pl-PL"/>
                        <a:t>tf.int8</a:t>
                      </a:r>
                      <a:endParaRPr/>
                    </a:p>
                  </a:txBody>
                  <a:tcPr marL="91425" marR="91425" marT="91425" marB="91425"/>
                </a:tc>
                <a:tc>
                  <a:txBody>
                    <a:bodyPr/>
                    <a:lstStyle/>
                    <a:p>
                      <a:pPr marL="0" lvl="0" indent="0" algn="l" rtl="0">
                        <a:spcBef>
                          <a:spcPts val="0"/>
                        </a:spcBef>
                        <a:spcAft>
                          <a:spcPts val="0"/>
                        </a:spcAft>
                        <a:buNone/>
                      </a:pPr>
                      <a:r>
                        <a:rPr lang="pl-PL">
                          <a:solidFill>
                            <a:schemeClr val="dk1"/>
                          </a:solidFill>
                        </a:rPr>
                        <a:t>8-bit integer number (with sign)</a:t>
                      </a:r>
                      <a:endParaRPr>
                        <a:solidFill>
                          <a:schemeClr val="dk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pl-PL"/>
                        <a:t>tf.int16</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pl-PL">
                          <a:solidFill>
                            <a:schemeClr val="dk1"/>
                          </a:solidFill>
                        </a:rPr>
                        <a:t>16-bit integer number (with sign)</a:t>
                      </a:r>
                      <a:endParaRPr>
                        <a:solidFill>
                          <a:schemeClr val="dk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pl-PL"/>
                        <a:t>tf.int32</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pl-PL">
                          <a:solidFill>
                            <a:schemeClr val="dk1"/>
                          </a:solidFill>
                        </a:rPr>
                        <a:t>32-bit integer number (with sign)</a:t>
                      </a:r>
                      <a:endParaRPr>
                        <a:solidFill>
                          <a:schemeClr val="dk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pl-PL"/>
                        <a:t>tf.int64</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pl-PL" dirty="0">
                          <a:solidFill>
                            <a:schemeClr val="dk1"/>
                          </a:solidFill>
                        </a:rPr>
                        <a:t>6</a:t>
                      </a:r>
                      <a:r>
                        <a:rPr lang="en-IN" dirty="0">
                          <a:solidFill>
                            <a:schemeClr val="dk1"/>
                          </a:solidFill>
                        </a:rPr>
                        <a:t>4</a:t>
                      </a:r>
                      <a:r>
                        <a:rPr lang="pl-PL" dirty="0">
                          <a:solidFill>
                            <a:schemeClr val="dk1"/>
                          </a:solidFill>
                        </a:rPr>
                        <a:t>-bit integer number (with sign)</a:t>
                      </a:r>
                      <a:endParaRPr dirty="0">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sp>
        <p:nvSpPr>
          <p:cNvPr id="150" name="Google Shape;150;p21"/>
          <p:cNvSpPr txBox="1"/>
          <p:nvPr/>
        </p:nvSpPr>
        <p:spPr>
          <a:xfrm>
            <a:off x="838200" y="4830000"/>
            <a:ext cx="10287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l-PL" sz="2000" u="sng">
                <a:solidFill>
                  <a:schemeClr val="hlink"/>
                </a:solidFill>
                <a:latin typeface="Poppins"/>
                <a:ea typeface="Poppins"/>
                <a:cs typeface="Poppins"/>
                <a:sym typeface="Poppins"/>
                <a:hlinkClick r:id="rId3"/>
              </a:rPr>
              <a:t>https://www.tensorflow.org/api_docs/python/tf/dtypes</a:t>
            </a:r>
            <a:endParaRPr sz="2000">
              <a:latin typeface="Poppins"/>
              <a:ea typeface="Poppins"/>
              <a:cs typeface="Poppins"/>
              <a:sym typeface="Poppins"/>
            </a:endParaRPr>
          </a:p>
          <a:p>
            <a:pPr marL="0" lvl="0" indent="0" algn="l" rtl="0">
              <a:spcBef>
                <a:spcPts val="0"/>
              </a:spcBef>
              <a:spcAft>
                <a:spcPts val="0"/>
              </a:spcAft>
              <a:buNone/>
            </a:pPr>
            <a:endParaRPr sz="2000">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tf.Tensor</a:t>
            </a:r>
            <a:endParaRPr sz="4188" b="1">
              <a:latin typeface="Poppins"/>
              <a:ea typeface="Poppins"/>
              <a:cs typeface="Poppins"/>
              <a:sym typeface="Poppins"/>
            </a:endParaRPr>
          </a:p>
        </p:txBody>
      </p:sp>
      <p:sp>
        <p:nvSpPr>
          <p:cNvPr id="156" name="Google Shape;156;p22"/>
          <p:cNvSpPr txBox="1"/>
          <p:nvPr/>
        </p:nvSpPr>
        <p:spPr>
          <a:xfrm>
            <a:off x="942700" y="1566525"/>
            <a:ext cx="109914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l-PL" sz="1800" dirty="0">
                <a:latin typeface="Poppins"/>
                <a:ea typeface="Poppins"/>
                <a:cs typeface="Poppins"/>
                <a:sym typeface="Poppins"/>
              </a:rPr>
              <a:t>Represents a multidimensional array of elements, all elements are of a single known data type. tf.Tensor is immutable. </a:t>
            </a:r>
            <a:endParaRPr sz="1800" dirty="0">
              <a:latin typeface="Poppins"/>
              <a:ea typeface="Poppins"/>
              <a:cs typeface="Poppins"/>
              <a:sym typeface="Poppins"/>
            </a:endParaRPr>
          </a:p>
          <a:p>
            <a:pPr marL="0" lvl="0" indent="0" algn="l" rtl="0">
              <a:spcBef>
                <a:spcPts val="0"/>
              </a:spcBef>
              <a:spcAft>
                <a:spcPts val="0"/>
              </a:spcAft>
              <a:buNone/>
            </a:pPr>
            <a:endParaRPr sz="1800" dirty="0">
              <a:latin typeface="Poppins"/>
              <a:ea typeface="Poppins"/>
              <a:cs typeface="Poppins"/>
              <a:sym typeface="Poppins"/>
            </a:endParaRPr>
          </a:p>
          <a:p>
            <a:pPr marL="0" lvl="0" indent="0" algn="l" rtl="0">
              <a:lnSpc>
                <a:spcPct val="150000"/>
              </a:lnSpc>
              <a:spcBef>
                <a:spcPts val="0"/>
              </a:spcBef>
              <a:spcAft>
                <a:spcPts val="0"/>
              </a:spcAft>
              <a:buNone/>
            </a:pPr>
            <a:r>
              <a:rPr lang="pl-PL" sz="1800" dirty="0">
                <a:latin typeface="Poppins"/>
                <a:ea typeface="Poppins"/>
                <a:cs typeface="Poppins"/>
                <a:sym typeface="Poppins"/>
              </a:rPr>
              <a:t>Properties:</a:t>
            </a:r>
            <a:endParaRPr sz="1800" dirty="0">
              <a:latin typeface="Poppins"/>
              <a:ea typeface="Poppins"/>
              <a:cs typeface="Poppins"/>
              <a:sym typeface="Poppins"/>
            </a:endParaRPr>
          </a:p>
          <a:p>
            <a:pPr marL="457200" lvl="0" indent="-342900" algn="l" rtl="0">
              <a:lnSpc>
                <a:spcPct val="150000"/>
              </a:lnSpc>
              <a:spcBef>
                <a:spcPts val="0"/>
              </a:spcBef>
              <a:spcAft>
                <a:spcPts val="0"/>
              </a:spcAft>
              <a:buSzPts val="1800"/>
              <a:buFont typeface="Poppins"/>
              <a:buChar char="-"/>
            </a:pPr>
            <a:r>
              <a:rPr lang="pl-PL" sz="1800" dirty="0">
                <a:latin typeface="Poppins"/>
                <a:ea typeface="Poppins"/>
                <a:cs typeface="Poppins"/>
                <a:sym typeface="Poppins"/>
              </a:rPr>
              <a:t>single data type</a:t>
            </a:r>
            <a:endParaRPr sz="1800" dirty="0">
              <a:latin typeface="Poppins"/>
              <a:ea typeface="Poppins"/>
              <a:cs typeface="Poppins"/>
              <a:sym typeface="Poppins"/>
            </a:endParaRPr>
          </a:p>
          <a:p>
            <a:pPr marL="0" lvl="0" indent="0" algn="l" rtl="0">
              <a:lnSpc>
                <a:spcPct val="150000"/>
              </a:lnSpc>
              <a:spcBef>
                <a:spcPts val="0"/>
              </a:spcBef>
              <a:spcAft>
                <a:spcPts val="0"/>
              </a:spcAft>
              <a:buNone/>
            </a:pPr>
            <a:r>
              <a:rPr lang="pl-PL" sz="1800" dirty="0">
                <a:latin typeface="Poppins"/>
                <a:ea typeface="Poppins"/>
                <a:cs typeface="Poppins"/>
                <a:sym typeface="Poppins"/>
              </a:rPr>
              <a:t>  -    shape</a:t>
            </a:r>
            <a:endParaRPr sz="1800" dirty="0">
              <a:latin typeface="Poppins"/>
              <a:ea typeface="Poppins"/>
              <a:cs typeface="Poppins"/>
              <a:sym typeface="Poppins"/>
            </a:endParaRPr>
          </a:p>
          <a:p>
            <a:pPr marL="0" lvl="0" indent="0" algn="l" rtl="0">
              <a:spcBef>
                <a:spcPts val="0"/>
              </a:spcBef>
              <a:spcAft>
                <a:spcPts val="0"/>
              </a:spcAft>
              <a:buNone/>
            </a:pPr>
            <a:r>
              <a:rPr lang="pl-PL" sz="1800" dirty="0">
                <a:latin typeface="Poppins"/>
                <a:ea typeface="Poppins"/>
                <a:cs typeface="Poppins"/>
                <a:sym typeface="Poppins"/>
              </a:rPr>
              <a:t>In eager execution operations are evaluated immediately</a:t>
            </a:r>
            <a:endParaRPr sz="1800" dirty="0">
              <a:latin typeface="Poppins"/>
              <a:ea typeface="Poppins"/>
              <a:cs typeface="Poppins"/>
              <a:sym typeface="Poppins"/>
            </a:endParaRPr>
          </a:p>
        </p:txBody>
      </p:sp>
      <p:sp>
        <p:nvSpPr>
          <p:cNvPr id="157" name="Google Shape;157;p22"/>
          <p:cNvSpPr txBox="1"/>
          <p:nvPr/>
        </p:nvSpPr>
        <p:spPr>
          <a:xfrm>
            <a:off x="1067625" y="6381000"/>
            <a:ext cx="103005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l-PL" sz="1500" i="1">
                <a:solidFill>
                  <a:schemeClr val="dk1"/>
                </a:solidFill>
                <a:latin typeface="Poppins"/>
                <a:ea typeface="Poppins"/>
                <a:cs typeface="Poppins"/>
                <a:sym typeface="Poppins"/>
              </a:rPr>
              <a:t>tensorflow.python.framework.ops - source code</a:t>
            </a:r>
            <a:endParaRPr sz="1500" i="1">
              <a:latin typeface="Poppins"/>
              <a:ea typeface="Poppins"/>
              <a:cs typeface="Poppins"/>
              <a:sym typeface="Poppins"/>
            </a:endParaRPr>
          </a:p>
        </p:txBody>
      </p:sp>
      <p:sp>
        <p:nvSpPr>
          <p:cNvPr id="158" name="Google Shape;158;p22"/>
          <p:cNvSpPr txBox="1"/>
          <p:nvPr/>
        </p:nvSpPr>
        <p:spPr>
          <a:xfrm>
            <a:off x="1007625" y="4146050"/>
            <a:ext cx="10991400" cy="212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pl-PL" sz="1800">
                <a:latin typeface="Poppins"/>
                <a:ea typeface="Poppins"/>
                <a:cs typeface="Poppins"/>
                <a:sym typeface="Poppins"/>
              </a:rPr>
              <a:t>Specialized tensors are available:</a:t>
            </a:r>
            <a:endParaRPr sz="1800">
              <a:latin typeface="Poppins"/>
              <a:ea typeface="Poppins"/>
              <a:cs typeface="Poppins"/>
              <a:sym typeface="Poppins"/>
            </a:endParaRPr>
          </a:p>
          <a:p>
            <a:pPr marL="457200" lvl="0" indent="-342900" algn="l" rtl="0">
              <a:lnSpc>
                <a:spcPct val="150000"/>
              </a:lnSpc>
              <a:spcBef>
                <a:spcPts val="0"/>
              </a:spcBef>
              <a:spcAft>
                <a:spcPts val="0"/>
              </a:spcAft>
              <a:buSzPts val="1800"/>
              <a:buFont typeface="Poppins"/>
              <a:buChar char="-"/>
            </a:pPr>
            <a:r>
              <a:rPr lang="pl-PL" sz="1800">
                <a:latin typeface="Poppins"/>
                <a:ea typeface="Poppins"/>
                <a:cs typeface="Poppins"/>
                <a:sym typeface="Poppins"/>
              </a:rPr>
              <a:t>tf.Variable</a:t>
            </a:r>
            <a:endParaRPr sz="1800">
              <a:latin typeface="Poppins"/>
              <a:ea typeface="Poppins"/>
              <a:cs typeface="Poppins"/>
              <a:sym typeface="Poppins"/>
            </a:endParaRPr>
          </a:p>
          <a:p>
            <a:pPr marL="457200" lvl="0" indent="-342900" algn="l" rtl="0">
              <a:lnSpc>
                <a:spcPct val="150000"/>
              </a:lnSpc>
              <a:spcBef>
                <a:spcPts val="0"/>
              </a:spcBef>
              <a:spcAft>
                <a:spcPts val="0"/>
              </a:spcAft>
              <a:buSzPts val="1800"/>
              <a:buFont typeface="Poppins"/>
              <a:buChar char="-"/>
            </a:pPr>
            <a:r>
              <a:rPr lang="pl-PL" sz="1800">
                <a:latin typeface="Poppins"/>
                <a:ea typeface="Poppins"/>
                <a:cs typeface="Poppins"/>
                <a:sym typeface="Poppins"/>
              </a:rPr>
              <a:t>tf.constant</a:t>
            </a:r>
            <a:endParaRPr sz="1800">
              <a:latin typeface="Poppins"/>
              <a:ea typeface="Poppins"/>
              <a:cs typeface="Poppins"/>
              <a:sym typeface="Poppins"/>
            </a:endParaRPr>
          </a:p>
          <a:p>
            <a:pPr marL="457200" lvl="0" indent="-342900" algn="l" rtl="0">
              <a:lnSpc>
                <a:spcPct val="150000"/>
              </a:lnSpc>
              <a:spcBef>
                <a:spcPts val="0"/>
              </a:spcBef>
              <a:spcAft>
                <a:spcPts val="0"/>
              </a:spcAft>
              <a:buSzPts val="1800"/>
              <a:buFont typeface="Poppins"/>
              <a:buChar char="-"/>
            </a:pPr>
            <a:r>
              <a:rPr lang="pl-PL" sz="1800">
                <a:latin typeface="Poppins"/>
                <a:ea typeface="Poppins"/>
                <a:cs typeface="Poppins"/>
                <a:sym typeface="Poppins"/>
              </a:rPr>
              <a:t>tf.sparse.SparseTensor</a:t>
            </a:r>
            <a:endParaRPr sz="1800">
              <a:latin typeface="Poppins"/>
              <a:ea typeface="Poppins"/>
              <a:cs typeface="Poppins"/>
              <a:sym typeface="Poppins"/>
            </a:endParaRPr>
          </a:p>
          <a:p>
            <a:pPr marL="457200" lvl="0" indent="-342900" algn="l" rtl="0">
              <a:lnSpc>
                <a:spcPct val="150000"/>
              </a:lnSpc>
              <a:spcBef>
                <a:spcPts val="0"/>
              </a:spcBef>
              <a:spcAft>
                <a:spcPts val="0"/>
              </a:spcAft>
              <a:buSzPts val="1800"/>
              <a:buFont typeface="Poppins"/>
              <a:buChar char="-"/>
            </a:pPr>
            <a:r>
              <a:rPr lang="pl-PL" sz="1800">
                <a:latin typeface="Poppins"/>
                <a:ea typeface="Poppins"/>
                <a:cs typeface="Poppins"/>
                <a:sym typeface="Poppins"/>
              </a:rPr>
              <a:t>tf.RaggedTensor</a:t>
            </a:r>
            <a:endParaRPr sz="1800">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Initialization of fixed tensors</a:t>
            </a:r>
            <a:endParaRPr b="1">
              <a:latin typeface="Poppins"/>
              <a:ea typeface="Poppins"/>
              <a:cs typeface="Poppins"/>
              <a:sym typeface="Poppins"/>
            </a:endParaRPr>
          </a:p>
        </p:txBody>
      </p:sp>
      <p:sp>
        <p:nvSpPr>
          <p:cNvPr id="164" name="Google Shape;164;p23"/>
          <p:cNvSpPr txBox="1">
            <a:spLocks noGrp="1"/>
          </p:cNvSpPr>
          <p:nvPr>
            <p:ph type="body" idx="1"/>
          </p:nvPr>
        </p:nvSpPr>
        <p:spPr>
          <a:xfrm>
            <a:off x="931425" y="1468926"/>
            <a:ext cx="10515600" cy="50886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1000"/>
              </a:spcBef>
              <a:spcAft>
                <a:spcPts val="0"/>
              </a:spcAft>
              <a:buNone/>
            </a:pPr>
            <a:r>
              <a:rPr lang="pl-PL" sz="2260">
                <a:latin typeface="Poppins"/>
                <a:ea typeface="Poppins"/>
                <a:cs typeface="Poppins"/>
                <a:sym typeface="Poppins"/>
              </a:rPr>
              <a:t>So far we have discussed tensors as abstract mathematical entities. However, a system like TensorFlow has to run on a real computer, so each tensor has to function in the computer's memory to be useful to programmers. TensorFlow provides a series of functions that initialize the basic tensors in memory. The simplest ones are tf.zeros () and tf.ones (). tf.zeros () takes the shape of a tensor (represented as a Python tuple) and returns a tensor of that shape, filled with zeros.</a:t>
            </a:r>
            <a:endParaRPr sz="2260">
              <a:latin typeface="Poppins"/>
              <a:ea typeface="Poppins"/>
              <a:cs typeface="Poppins"/>
              <a:sym typeface="Poppins"/>
            </a:endParaRPr>
          </a:p>
          <a:p>
            <a:pPr marL="0" lvl="0" indent="0" algn="l" rtl="0">
              <a:lnSpc>
                <a:spcPct val="95000"/>
              </a:lnSpc>
              <a:spcBef>
                <a:spcPts val="1000"/>
              </a:spcBef>
              <a:spcAft>
                <a:spcPts val="0"/>
              </a:spcAft>
              <a:buNone/>
            </a:pPr>
            <a:r>
              <a:rPr lang="pl-PL" sz="2260">
                <a:latin typeface="Poppins"/>
                <a:ea typeface="Poppins"/>
                <a:cs typeface="Poppins"/>
                <a:sym typeface="Poppins"/>
              </a:rPr>
              <a:t>Create a tensor with zero elements:</a:t>
            </a:r>
            <a:endParaRPr sz="2260">
              <a:latin typeface="Poppins"/>
              <a:ea typeface="Poppins"/>
              <a:cs typeface="Poppins"/>
              <a:sym typeface="Poppins"/>
            </a:endParaRPr>
          </a:p>
          <a:p>
            <a:pPr marL="0" lvl="0" indent="0" algn="l" rtl="0">
              <a:lnSpc>
                <a:spcPct val="95000"/>
              </a:lnSpc>
              <a:spcBef>
                <a:spcPts val="1000"/>
              </a:spcBef>
              <a:spcAft>
                <a:spcPts val="0"/>
              </a:spcAft>
              <a:buClr>
                <a:srgbClr val="595959"/>
              </a:buClr>
              <a:buSzPts val="1960"/>
              <a:buNone/>
            </a:pPr>
            <a:endParaRPr sz="2300">
              <a:latin typeface="Poppins"/>
              <a:ea typeface="Poppins"/>
              <a:cs typeface="Poppins"/>
              <a:sym typeface="Poppins"/>
            </a:endParaRPr>
          </a:p>
        </p:txBody>
      </p:sp>
      <p:pic>
        <p:nvPicPr>
          <p:cNvPr id="165" name="Google Shape;165;p23"/>
          <p:cNvPicPr preferRelativeResize="0"/>
          <p:nvPr/>
        </p:nvPicPr>
        <p:blipFill>
          <a:blip r:embed="rId3">
            <a:alphaModFix/>
          </a:blip>
          <a:stretch>
            <a:fillRect/>
          </a:stretch>
        </p:blipFill>
        <p:spPr>
          <a:xfrm>
            <a:off x="1039413" y="4349388"/>
            <a:ext cx="7896225" cy="790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tf.Tensor - standard operations</a:t>
            </a:r>
            <a:endParaRPr sz="4188" b="1">
              <a:latin typeface="Poppins"/>
              <a:ea typeface="Poppins"/>
              <a:cs typeface="Poppins"/>
              <a:sym typeface="Poppins"/>
            </a:endParaRPr>
          </a:p>
        </p:txBody>
      </p:sp>
      <p:sp>
        <p:nvSpPr>
          <p:cNvPr id="171" name="Google Shape;171;p24"/>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172" name="Google Shape;172;p24"/>
          <p:cNvSpPr txBox="1"/>
          <p:nvPr/>
        </p:nvSpPr>
        <p:spPr>
          <a:xfrm>
            <a:off x="1419850" y="6422450"/>
            <a:ext cx="103005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l-PL" sz="1500" i="1">
                <a:solidFill>
                  <a:schemeClr val="dk1"/>
                </a:solidFill>
                <a:latin typeface="Poppins"/>
                <a:ea typeface="Poppins"/>
                <a:cs typeface="Poppins"/>
                <a:sym typeface="Poppins"/>
              </a:rPr>
              <a:t>tensorflow.python.framework.ops - soruce code</a:t>
            </a:r>
            <a:endParaRPr sz="1500" i="1">
              <a:latin typeface="Poppins"/>
              <a:ea typeface="Poppins"/>
              <a:cs typeface="Poppins"/>
              <a:sym typeface="Poppins"/>
            </a:endParaRPr>
          </a:p>
        </p:txBody>
      </p:sp>
      <p:sp>
        <p:nvSpPr>
          <p:cNvPr id="173" name="Google Shape;173;p24"/>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174" name="Google Shape;174;p24"/>
          <p:cNvPicPr preferRelativeResize="0"/>
          <p:nvPr/>
        </p:nvPicPr>
        <p:blipFill>
          <a:blip r:embed="rId3">
            <a:alphaModFix/>
          </a:blip>
          <a:stretch>
            <a:fillRect/>
          </a:stretch>
        </p:blipFill>
        <p:spPr>
          <a:xfrm>
            <a:off x="866500" y="1445425"/>
            <a:ext cx="9957901" cy="33313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Broadcasting</a:t>
            </a:r>
            <a:endParaRPr sz="4188" b="1">
              <a:latin typeface="Poppins"/>
              <a:ea typeface="Poppins"/>
              <a:cs typeface="Poppins"/>
              <a:sym typeface="Poppins"/>
            </a:endParaRPr>
          </a:p>
        </p:txBody>
      </p:sp>
      <p:sp>
        <p:nvSpPr>
          <p:cNvPr id="180" name="Google Shape;180;p25"/>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181" name="Google Shape;181;p25"/>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sp>
        <p:nvSpPr>
          <p:cNvPr id="182" name="Google Shape;182;p25"/>
          <p:cNvSpPr txBox="1"/>
          <p:nvPr/>
        </p:nvSpPr>
        <p:spPr>
          <a:xfrm>
            <a:off x="963425" y="1564275"/>
            <a:ext cx="960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l-PL">
                <a:latin typeface="Calibri"/>
                <a:ea typeface="Calibri"/>
                <a:cs typeface="Calibri"/>
                <a:sym typeface="Calibri"/>
              </a:rPr>
              <a:t>This concept is borrowed from equivalent </a:t>
            </a:r>
            <a:r>
              <a:rPr lang="pl-PL" u="sng">
                <a:solidFill>
                  <a:schemeClr val="hlink"/>
                </a:solidFill>
                <a:latin typeface="Calibri"/>
                <a:ea typeface="Calibri"/>
                <a:cs typeface="Calibri"/>
                <a:sym typeface="Calibri"/>
                <a:hlinkClick r:id="rId3"/>
              </a:rPr>
              <a:t>feature in NumPy </a:t>
            </a:r>
            <a:endParaRPr>
              <a:latin typeface="Calibri"/>
              <a:ea typeface="Calibri"/>
              <a:cs typeface="Calibri"/>
              <a:sym typeface="Calibri"/>
            </a:endParaRPr>
          </a:p>
        </p:txBody>
      </p:sp>
      <p:pic>
        <p:nvPicPr>
          <p:cNvPr id="183" name="Google Shape;183;p25"/>
          <p:cNvPicPr preferRelativeResize="0"/>
          <p:nvPr/>
        </p:nvPicPr>
        <p:blipFill>
          <a:blip r:embed="rId4">
            <a:alphaModFix/>
          </a:blip>
          <a:stretch>
            <a:fillRect/>
          </a:stretch>
        </p:blipFill>
        <p:spPr>
          <a:xfrm>
            <a:off x="942700" y="2028225"/>
            <a:ext cx="9033524" cy="2559125"/>
          </a:xfrm>
          <a:prstGeom prst="rect">
            <a:avLst/>
          </a:prstGeom>
          <a:noFill/>
          <a:ln>
            <a:noFill/>
          </a:ln>
        </p:spPr>
      </p:pic>
      <p:pic>
        <p:nvPicPr>
          <p:cNvPr id="184" name="Google Shape;184;p25"/>
          <p:cNvPicPr preferRelativeResize="0"/>
          <p:nvPr/>
        </p:nvPicPr>
        <p:blipFill>
          <a:blip r:embed="rId5">
            <a:alphaModFix/>
          </a:blip>
          <a:stretch>
            <a:fillRect/>
          </a:stretch>
        </p:blipFill>
        <p:spPr>
          <a:xfrm>
            <a:off x="990600" y="4587350"/>
            <a:ext cx="6395725" cy="157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190" name="Google Shape;190;p26"/>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191" name="Google Shape;191;p26"/>
          <p:cNvPicPr preferRelativeResize="0"/>
          <p:nvPr/>
        </p:nvPicPr>
        <p:blipFill>
          <a:blip r:embed="rId3">
            <a:alphaModFix/>
          </a:blip>
          <a:stretch>
            <a:fillRect/>
          </a:stretch>
        </p:blipFill>
        <p:spPr>
          <a:xfrm>
            <a:off x="1104550" y="310775"/>
            <a:ext cx="7763199" cy="5998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tf.Variable</a:t>
            </a:r>
            <a:endParaRPr sz="4188" b="1">
              <a:latin typeface="Poppins"/>
              <a:ea typeface="Poppins"/>
              <a:cs typeface="Poppins"/>
              <a:sym typeface="Poppins"/>
            </a:endParaRPr>
          </a:p>
        </p:txBody>
      </p:sp>
      <p:sp>
        <p:nvSpPr>
          <p:cNvPr id="197" name="Google Shape;197;p27"/>
          <p:cNvSpPr txBox="1"/>
          <p:nvPr/>
        </p:nvSpPr>
        <p:spPr>
          <a:xfrm>
            <a:off x="942700" y="1566525"/>
            <a:ext cx="10991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l-PL" sz="1800">
                <a:latin typeface="Poppins"/>
                <a:ea typeface="Poppins"/>
                <a:cs typeface="Poppins"/>
                <a:sym typeface="Poppins"/>
              </a:rPr>
              <a:t>tf.Tensor objects are immutable. To store </a:t>
            </a:r>
            <a:r>
              <a:rPr lang="pl-PL" sz="1800" b="1">
                <a:latin typeface="Poppins"/>
                <a:ea typeface="Poppins"/>
                <a:cs typeface="Poppins"/>
                <a:sym typeface="Poppins"/>
              </a:rPr>
              <a:t>model weights</a:t>
            </a:r>
            <a:r>
              <a:rPr lang="pl-PL" sz="1800">
                <a:latin typeface="Poppins"/>
                <a:ea typeface="Poppins"/>
                <a:cs typeface="Poppins"/>
                <a:sym typeface="Poppins"/>
              </a:rPr>
              <a:t> or other mutable data in TensorFlow we can use tf.Variable</a:t>
            </a:r>
            <a:endParaRPr sz="1800">
              <a:latin typeface="Poppins"/>
              <a:ea typeface="Poppins"/>
              <a:cs typeface="Poppins"/>
              <a:sym typeface="Poppins"/>
            </a:endParaRPr>
          </a:p>
        </p:txBody>
      </p:sp>
      <p:sp>
        <p:nvSpPr>
          <p:cNvPr id="198" name="Google Shape;198;p27"/>
          <p:cNvSpPr txBox="1"/>
          <p:nvPr/>
        </p:nvSpPr>
        <p:spPr>
          <a:xfrm>
            <a:off x="1419850" y="6422450"/>
            <a:ext cx="10300500" cy="392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l-PL" sz="1500" i="1">
                <a:solidFill>
                  <a:schemeClr val="dk1"/>
                </a:solidFill>
                <a:latin typeface="Poppins"/>
                <a:ea typeface="Poppins"/>
                <a:cs typeface="Poppins"/>
                <a:sym typeface="Poppins"/>
              </a:rPr>
              <a:t>tensorflow.python.framework.ops - soruce code</a:t>
            </a:r>
            <a:endParaRPr sz="1500" i="1"/>
          </a:p>
        </p:txBody>
      </p:sp>
      <p:sp>
        <p:nvSpPr>
          <p:cNvPr id="199" name="Google Shape;199;p27"/>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200" name="Google Shape;200;p27"/>
          <p:cNvPicPr preferRelativeResize="0"/>
          <p:nvPr/>
        </p:nvPicPr>
        <p:blipFill>
          <a:blip r:embed="rId3">
            <a:alphaModFix/>
          </a:blip>
          <a:stretch>
            <a:fillRect/>
          </a:stretch>
        </p:blipFill>
        <p:spPr>
          <a:xfrm>
            <a:off x="942700" y="2577788"/>
            <a:ext cx="9333950" cy="1235550"/>
          </a:xfrm>
          <a:prstGeom prst="rect">
            <a:avLst/>
          </a:prstGeom>
          <a:noFill/>
          <a:ln>
            <a:noFill/>
          </a:ln>
        </p:spPr>
      </p:pic>
      <p:pic>
        <p:nvPicPr>
          <p:cNvPr id="201" name="Google Shape;201;p27"/>
          <p:cNvPicPr preferRelativeResize="0"/>
          <p:nvPr/>
        </p:nvPicPr>
        <p:blipFill>
          <a:blip r:embed="rId4">
            <a:alphaModFix/>
          </a:blip>
          <a:stretch>
            <a:fillRect/>
          </a:stretch>
        </p:blipFill>
        <p:spPr>
          <a:xfrm>
            <a:off x="942700" y="4085700"/>
            <a:ext cx="9118959" cy="1003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Automatic differentiation</a:t>
            </a:r>
            <a:endParaRPr sz="4188" b="1">
              <a:latin typeface="Poppins"/>
              <a:ea typeface="Poppins"/>
              <a:cs typeface="Poppins"/>
              <a:sym typeface="Poppins"/>
            </a:endParaRPr>
          </a:p>
        </p:txBody>
      </p:sp>
      <p:sp>
        <p:nvSpPr>
          <p:cNvPr id="207" name="Google Shape;207;p28"/>
          <p:cNvSpPr txBox="1"/>
          <p:nvPr/>
        </p:nvSpPr>
        <p:spPr>
          <a:xfrm>
            <a:off x="942700" y="1566525"/>
            <a:ext cx="10991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l-PL" sz="1600">
                <a:latin typeface="Poppins"/>
                <a:ea typeface="Poppins"/>
                <a:cs typeface="Poppins"/>
                <a:sym typeface="Poppins"/>
              </a:rPr>
              <a:t>Tensorflow implements automatic differentiation (autodiff), which uses calculus to compute gradients.</a:t>
            </a:r>
            <a:endParaRPr sz="1600">
              <a:latin typeface="Poppins"/>
              <a:ea typeface="Poppins"/>
              <a:cs typeface="Poppins"/>
              <a:sym typeface="Poppins"/>
            </a:endParaRPr>
          </a:p>
        </p:txBody>
      </p:sp>
      <p:sp>
        <p:nvSpPr>
          <p:cNvPr id="208" name="Google Shape;208;p28"/>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209" name="Google Shape;209;p28"/>
          <p:cNvPicPr preferRelativeResize="0"/>
          <p:nvPr/>
        </p:nvPicPr>
        <p:blipFill>
          <a:blip r:embed="rId3">
            <a:alphaModFix/>
          </a:blip>
          <a:stretch>
            <a:fillRect/>
          </a:stretch>
        </p:blipFill>
        <p:spPr>
          <a:xfrm>
            <a:off x="990600" y="2129125"/>
            <a:ext cx="9167048" cy="41705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1406525" y="830263"/>
            <a:ext cx="9583800" cy="555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595959"/>
              </a:buClr>
              <a:buSzPct val="72727"/>
              <a:buFont typeface="Source Sans Pro"/>
              <a:buNone/>
            </a:pPr>
            <a:r>
              <a:rPr lang="pl-PL" b="1">
                <a:latin typeface="Poppins"/>
                <a:ea typeface="Poppins"/>
                <a:cs typeface="Poppins"/>
                <a:sym typeface="Poppins"/>
              </a:rPr>
              <a:t>For download</a:t>
            </a:r>
            <a:endParaRPr b="1">
              <a:latin typeface="Poppins"/>
              <a:ea typeface="Poppins"/>
              <a:cs typeface="Poppins"/>
              <a:sym typeface="Poppins"/>
            </a:endParaRPr>
          </a:p>
        </p:txBody>
      </p:sp>
      <p:sp>
        <p:nvSpPr>
          <p:cNvPr id="80" name="Google Shape;80;p11"/>
          <p:cNvSpPr txBox="1">
            <a:spLocks noGrp="1"/>
          </p:cNvSpPr>
          <p:nvPr>
            <p:ph type="body" idx="1"/>
          </p:nvPr>
        </p:nvSpPr>
        <p:spPr>
          <a:xfrm>
            <a:off x="838200" y="2959450"/>
            <a:ext cx="10515600" cy="2611200"/>
          </a:xfrm>
          <a:prstGeom prst="rect">
            <a:avLst/>
          </a:prstGeom>
          <a:noFill/>
          <a:ln>
            <a:noFill/>
          </a:ln>
        </p:spPr>
        <p:txBody>
          <a:bodyPr spcFirstLastPara="1" wrap="square" lIns="91425" tIns="45700" rIns="91425" bIns="45700" anchor="t" anchorCtr="0">
            <a:normAutofit/>
          </a:bodyPr>
          <a:lstStyle/>
          <a:p>
            <a:pPr marL="228600" lvl="0" indent="0" algn="ctr" rtl="0">
              <a:lnSpc>
                <a:spcPct val="115000"/>
              </a:lnSpc>
              <a:spcBef>
                <a:spcPts val="0"/>
              </a:spcBef>
              <a:spcAft>
                <a:spcPts val="0"/>
              </a:spcAft>
              <a:buNone/>
            </a:pPr>
            <a:r>
              <a:rPr lang="pl-PL">
                <a:latin typeface="Poppins"/>
                <a:ea typeface="Poppins"/>
                <a:cs typeface="Poppins"/>
                <a:sym typeface="Poppins"/>
              </a:rPr>
              <a:t>During the classes we will use an additional file - you can download it from the "Additional materials for the block" section found </a:t>
            </a:r>
            <a:r>
              <a:rPr lang="pl-PL" u="sng">
                <a:solidFill>
                  <a:schemeClr val="hlink"/>
                </a:solidFill>
                <a:latin typeface="Poppins"/>
                <a:ea typeface="Poppins"/>
                <a:cs typeface="Poppins"/>
                <a:sym typeface="Poppins"/>
                <a:hlinkClick r:id="rId3"/>
              </a:rPr>
              <a:t>here</a:t>
            </a:r>
            <a:r>
              <a:rPr lang="pl-PL">
                <a:solidFill>
                  <a:schemeClr val="accent5"/>
                </a:solidFill>
                <a:latin typeface="Poppins"/>
                <a:ea typeface="Poppins"/>
                <a:cs typeface="Poppins"/>
                <a:sym typeface="Poppins"/>
              </a:rPr>
              <a:t>.</a:t>
            </a:r>
            <a:endParaRPr>
              <a:solidFill>
                <a:schemeClr val="accent5"/>
              </a:solidFill>
              <a:latin typeface="Poppins"/>
              <a:ea typeface="Poppins"/>
              <a:cs typeface="Poppins"/>
              <a:sym typeface="Poppins"/>
            </a:endParaRPr>
          </a:p>
          <a:p>
            <a:pPr marL="0" lvl="0" indent="0" algn="l" rtl="0">
              <a:lnSpc>
                <a:spcPct val="115000"/>
              </a:lnSpc>
              <a:spcBef>
                <a:spcPts val="0"/>
              </a:spcBef>
              <a:spcAft>
                <a:spcPts val="0"/>
              </a:spcAft>
              <a:buNone/>
            </a:pPr>
            <a:endParaRPr sz="2380">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787725" y="14037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Training loops</a:t>
            </a:r>
            <a:endParaRPr sz="4188" b="1">
              <a:latin typeface="Poppins"/>
              <a:ea typeface="Poppins"/>
              <a:cs typeface="Poppins"/>
              <a:sym typeface="Poppins"/>
            </a:endParaRPr>
          </a:p>
        </p:txBody>
      </p:sp>
      <p:sp>
        <p:nvSpPr>
          <p:cNvPr id="215" name="Google Shape;215;p29"/>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216" name="Google Shape;216;p29"/>
          <p:cNvPicPr preferRelativeResize="0"/>
          <p:nvPr/>
        </p:nvPicPr>
        <p:blipFill>
          <a:blip r:embed="rId3">
            <a:alphaModFix/>
          </a:blip>
          <a:stretch>
            <a:fillRect/>
          </a:stretch>
        </p:blipFill>
        <p:spPr>
          <a:xfrm>
            <a:off x="1086800" y="1335976"/>
            <a:ext cx="6283226" cy="5454050"/>
          </a:xfrm>
          <a:prstGeom prst="rect">
            <a:avLst/>
          </a:prstGeom>
          <a:noFill/>
          <a:ln>
            <a:noFill/>
          </a:ln>
        </p:spPr>
      </p:pic>
      <p:pic>
        <p:nvPicPr>
          <p:cNvPr id="217" name="Google Shape;217;p29"/>
          <p:cNvPicPr preferRelativeResize="0"/>
          <p:nvPr/>
        </p:nvPicPr>
        <p:blipFill>
          <a:blip r:embed="rId4">
            <a:alphaModFix/>
          </a:blip>
          <a:stretch>
            <a:fillRect/>
          </a:stretch>
        </p:blipFill>
        <p:spPr>
          <a:xfrm>
            <a:off x="6215700" y="3280075"/>
            <a:ext cx="5614875" cy="2122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724250" y="-59650"/>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Create custom linear model</a:t>
            </a:r>
            <a:endParaRPr sz="4188" b="1">
              <a:latin typeface="Poppins"/>
              <a:ea typeface="Poppins"/>
              <a:cs typeface="Poppins"/>
              <a:sym typeface="Poppins"/>
            </a:endParaRPr>
          </a:p>
        </p:txBody>
      </p:sp>
      <p:pic>
        <p:nvPicPr>
          <p:cNvPr id="223" name="Google Shape;223;p30"/>
          <p:cNvPicPr preferRelativeResize="0"/>
          <p:nvPr/>
        </p:nvPicPr>
        <p:blipFill>
          <a:blip r:embed="rId3">
            <a:alphaModFix/>
          </a:blip>
          <a:stretch>
            <a:fillRect/>
          </a:stretch>
        </p:blipFill>
        <p:spPr>
          <a:xfrm>
            <a:off x="205800" y="1431550"/>
            <a:ext cx="11405076" cy="3994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229" name="Google Shape;229;p31"/>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230" name="Google Shape;230;p31"/>
          <p:cNvPicPr preferRelativeResize="0"/>
          <p:nvPr/>
        </p:nvPicPr>
        <p:blipFill>
          <a:blip r:embed="rId3">
            <a:alphaModFix/>
          </a:blip>
          <a:stretch>
            <a:fillRect/>
          </a:stretch>
        </p:blipFill>
        <p:spPr>
          <a:xfrm>
            <a:off x="724250" y="1184775"/>
            <a:ext cx="8880249" cy="5175975"/>
          </a:xfrm>
          <a:prstGeom prst="rect">
            <a:avLst/>
          </a:prstGeom>
          <a:noFill/>
          <a:ln>
            <a:noFill/>
          </a:ln>
        </p:spPr>
      </p:pic>
      <p:sp>
        <p:nvSpPr>
          <p:cNvPr id="231" name="Google Shape;231;p31"/>
          <p:cNvSpPr txBox="1">
            <a:spLocks noGrp="1"/>
          </p:cNvSpPr>
          <p:nvPr>
            <p:ph type="title"/>
          </p:nvPr>
        </p:nvSpPr>
        <p:spPr>
          <a:xfrm>
            <a:off x="724250" y="-59650"/>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Basic training loop</a:t>
            </a:r>
            <a:endParaRPr sz="4188" b="1">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2"/>
          <p:cNvPicPr preferRelativeResize="0"/>
          <p:nvPr/>
        </p:nvPicPr>
        <p:blipFill>
          <a:blip r:embed="rId3">
            <a:alphaModFix/>
          </a:blip>
          <a:stretch>
            <a:fillRect/>
          </a:stretch>
        </p:blipFill>
        <p:spPr>
          <a:xfrm>
            <a:off x="1107075" y="0"/>
            <a:ext cx="9616125" cy="6609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724250" y="-59650"/>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With tf.keras</a:t>
            </a:r>
            <a:endParaRPr sz="4188" b="1">
              <a:latin typeface="Poppins"/>
              <a:ea typeface="Poppins"/>
              <a:cs typeface="Poppins"/>
              <a:sym typeface="Poppins"/>
            </a:endParaRPr>
          </a:p>
        </p:txBody>
      </p:sp>
      <p:pic>
        <p:nvPicPr>
          <p:cNvPr id="242" name="Google Shape;242;p33"/>
          <p:cNvPicPr preferRelativeResize="0"/>
          <p:nvPr/>
        </p:nvPicPr>
        <p:blipFill>
          <a:blip r:embed="rId3">
            <a:alphaModFix/>
          </a:blip>
          <a:stretch>
            <a:fillRect/>
          </a:stretch>
        </p:blipFill>
        <p:spPr>
          <a:xfrm>
            <a:off x="716850" y="1138750"/>
            <a:ext cx="9972675" cy="422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724250" y="-59650"/>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With tf.keras</a:t>
            </a:r>
            <a:endParaRPr sz="4188" b="1">
              <a:latin typeface="Poppins"/>
              <a:ea typeface="Poppins"/>
              <a:cs typeface="Poppins"/>
              <a:sym typeface="Poppins"/>
            </a:endParaRPr>
          </a:p>
        </p:txBody>
      </p:sp>
      <p:pic>
        <p:nvPicPr>
          <p:cNvPr id="248" name="Google Shape;248;p34"/>
          <p:cNvPicPr preferRelativeResize="0"/>
          <p:nvPr/>
        </p:nvPicPr>
        <p:blipFill>
          <a:blip r:embed="rId3">
            <a:alphaModFix/>
          </a:blip>
          <a:stretch>
            <a:fillRect/>
          </a:stretch>
        </p:blipFill>
        <p:spPr>
          <a:xfrm>
            <a:off x="867225" y="993725"/>
            <a:ext cx="8270104" cy="52871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dirty="0">
                <a:latin typeface="Poppins"/>
                <a:ea typeface="Poppins"/>
                <a:cs typeface="Poppins"/>
                <a:sym typeface="Poppins"/>
              </a:rPr>
              <a:t>tf.data - pipelines</a:t>
            </a:r>
            <a:endParaRPr sz="4188" b="1" dirty="0">
              <a:latin typeface="Poppins"/>
              <a:ea typeface="Poppins"/>
              <a:cs typeface="Poppins"/>
              <a:sym typeface="Poppins"/>
            </a:endParaRPr>
          </a:p>
        </p:txBody>
      </p:sp>
      <p:sp>
        <p:nvSpPr>
          <p:cNvPr id="254" name="Google Shape;254;p35"/>
          <p:cNvSpPr txBox="1"/>
          <p:nvPr/>
        </p:nvSpPr>
        <p:spPr>
          <a:xfrm>
            <a:off x="942700" y="1566525"/>
            <a:ext cx="109914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l-PL" sz="1700">
                <a:latin typeface="Poppins"/>
                <a:ea typeface="Poppins"/>
                <a:cs typeface="Poppins"/>
                <a:sym typeface="Poppins"/>
              </a:rPr>
              <a:t>tf.data is new API introduced in Tensorflow 2, it enables to build complex input pipelines from simple pieces.</a:t>
            </a:r>
            <a:endParaRPr sz="1700">
              <a:latin typeface="Poppins"/>
              <a:ea typeface="Poppins"/>
              <a:cs typeface="Poppins"/>
              <a:sym typeface="Poppins"/>
            </a:endParaRPr>
          </a:p>
          <a:p>
            <a:pPr marL="0" lvl="0" indent="0" algn="l" rtl="0">
              <a:spcBef>
                <a:spcPts val="0"/>
              </a:spcBef>
              <a:spcAft>
                <a:spcPts val="0"/>
              </a:spcAft>
              <a:buNone/>
            </a:pPr>
            <a:endParaRPr sz="1700">
              <a:latin typeface="Poppins"/>
              <a:ea typeface="Poppins"/>
              <a:cs typeface="Poppins"/>
              <a:sym typeface="Poppins"/>
            </a:endParaRPr>
          </a:p>
          <a:p>
            <a:pPr marL="0" lvl="0" indent="0" algn="l" rtl="0">
              <a:spcBef>
                <a:spcPts val="0"/>
              </a:spcBef>
              <a:spcAft>
                <a:spcPts val="0"/>
              </a:spcAft>
              <a:buNone/>
            </a:pPr>
            <a:r>
              <a:rPr lang="pl-PL" sz="1700">
                <a:latin typeface="Poppins"/>
                <a:ea typeface="Poppins"/>
                <a:cs typeface="Poppins"/>
                <a:sym typeface="Poppins"/>
              </a:rPr>
              <a:t>tf.data.Dataset abstraction that represents a sequence of elements</a:t>
            </a:r>
            <a:endParaRPr sz="1700">
              <a:latin typeface="Poppins"/>
              <a:ea typeface="Poppins"/>
              <a:cs typeface="Poppins"/>
              <a:sym typeface="Poppins"/>
            </a:endParaRPr>
          </a:p>
        </p:txBody>
      </p:sp>
      <p:sp>
        <p:nvSpPr>
          <p:cNvPr id="255" name="Google Shape;255;p35"/>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256" name="Google Shape;256;p35"/>
          <p:cNvPicPr preferRelativeResize="0"/>
          <p:nvPr/>
        </p:nvPicPr>
        <p:blipFill>
          <a:blip r:embed="rId3">
            <a:alphaModFix/>
          </a:blip>
          <a:stretch>
            <a:fillRect/>
          </a:stretch>
        </p:blipFill>
        <p:spPr>
          <a:xfrm>
            <a:off x="1452725" y="2817775"/>
            <a:ext cx="9286550" cy="3701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6"/>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tf.data - Reading input data</a:t>
            </a:r>
            <a:endParaRPr sz="4188" b="1">
              <a:latin typeface="Poppins"/>
              <a:ea typeface="Poppins"/>
              <a:cs typeface="Poppins"/>
              <a:sym typeface="Poppins"/>
            </a:endParaRPr>
          </a:p>
        </p:txBody>
      </p:sp>
      <p:sp>
        <p:nvSpPr>
          <p:cNvPr id="262" name="Google Shape;262;p36"/>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263" name="Google Shape;263;p36"/>
          <p:cNvSpPr txBox="1"/>
          <p:nvPr/>
        </p:nvSpPr>
        <p:spPr>
          <a:xfrm>
            <a:off x="838200" y="1732575"/>
            <a:ext cx="10991400" cy="2955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pl-PL" sz="1800">
                <a:latin typeface="Poppins"/>
                <a:ea typeface="Poppins"/>
                <a:cs typeface="Poppins"/>
                <a:sym typeface="Poppins"/>
              </a:rPr>
              <a:t>tf.data can read input from different sources</a:t>
            </a:r>
            <a:endParaRPr sz="1800">
              <a:latin typeface="Poppins"/>
              <a:ea typeface="Poppins"/>
              <a:cs typeface="Poppins"/>
              <a:sym typeface="Poppins"/>
            </a:endParaRPr>
          </a:p>
          <a:p>
            <a:pPr marL="457200" lvl="0" indent="-342900" algn="l" rtl="0">
              <a:lnSpc>
                <a:spcPct val="150000"/>
              </a:lnSpc>
              <a:spcBef>
                <a:spcPts val="0"/>
              </a:spcBef>
              <a:spcAft>
                <a:spcPts val="0"/>
              </a:spcAft>
              <a:buSzPts val="1800"/>
              <a:buFont typeface="Poppins"/>
              <a:buChar char="-"/>
            </a:pPr>
            <a:r>
              <a:rPr lang="pl-PL" sz="1800">
                <a:latin typeface="Poppins"/>
                <a:ea typeface="Poppins"/>
                <a:cs typeface="Poppins"/>
                <a:sym typeface="Poppins"/>
              </a:rPr>
              <a:t>NumPy arrays</a:t>
            </a:r>
            <a:endParaRPr sz="1800">
              <a:latin typeface="Poppins"/>
              <a:ea typeface="Poppins"/>
              <a:cs typeface="Poppins"/>
              <a:sym typeface="Poppins"/>
            </a:endParaRPr>
          </a:p>
          <a:p>
            <a:pPr marL="457200" lvl="0" indent="-342900" algn="l" rtl="0">
              <a:lnSpc>
                <a:spcPct val="150000"/>
              </a:lnSpc>
              <a:spcBef>
                <a:spcPts val="0"/>
              </a:spcBef>
              <a:spcAft>
                <a:spcPts val="0"/>
              </a:spcAft>
              <a:buSzPts val="1800"/>
              <a:buFont typeface="Poppins"/>
              <a:buChar char="-"/>
            </a:pPr>
            <a:r>
              <a:rPr lang="pl-PL" sz="1800">
                <a:latin typeface="Poppins"/>
                <a:ea typeface="Poppins"/>
                <a:cs typeface="Poppins"/>
                <a:sym typeface="Poppins"/>
              </a:rPr>
              <a:t>Python generators</a:t>
            </a:r>
            <a:endParaRPr sz="1800">
              <a:latin typeface="Poppins"/>
              <a:ea typeface="Poppins"/>
              <a:cs typeface="Poppins"/>
              <a:sym typeface="Poppins"/>
            </a:endParaRPr>
          </a:p>
          <a:p>
            <a:pPr marL="457200" lvl="0" indent="-342900" algn="l" rtl="0">
              <a:lnSpc>
                <a:spcPct val="150000"/>
              </a:lnSpc>
              <a:spcBef>
                <a:spcPts val="0"/>
              </a:spcBef>
              <a:spcAft>
                <a:spcPts val="0"/>
              </a:spcAft>
              <a:buSzPts val="1800"/>
              <a:buFont typeface="Poppins"/>
              <a:buChar char="-"/>
            </a:pPr>
            <a:r>
              <a:rPr lang="pl-PL" sz="1800">
                <a:latin typeface="Poppins"/>
                <a:ea typeface="Poppins"/>
                <a:cs typeface="Poppins"/>
                <a:sym typeface="Poppins"/>
              </a:rPr>
              <a:t>TFRecord </a:t>
            </a:r>
            <a:endParaRPr sz="1800">
              <a:latin typeface="Poppins"/>
              <a:ea typeface="Poppins"/>
              <a:cs typeface="Poppins"/>
              <a:sym typeface="Poppins"/>
            </a:endParaRPr>
          </a:p>
          <a:p>
            <a:pPr marL="457200" lvl="0" indent="-342900" algn="l" rtl="0">
              <a:lnSpc>
                <a:spcPct val="150000"/>
              </a:lnSpc>
              <a:spcBef>
                <a:spcPts val="0"/>
              </a:spcBef>
              <a:spcAft>
                <a:spcPts val="0"/>
              </a:spcAft>
              <a:buSzPts val="1800"/>
              <a:buFont typeface="Poppins"/>
              <a:buChar char="-"/>
            </a:pPr>
            <a:r>
              <a:rPr lang="pl-PL" sz="1800">
                <a:latin typeface="Poppins"/>
                <a:ea typeface="Poppins"/>
                <a:cs typeface="Poppins"/>
                <a:sym typeface="Poppins"/>
              </a:rPr>
              <a:t>Text data</a:t>
            </a:r>
            <a:endParaRPr sz="1800">
              <a:latin typeface="Poppins"/>
              <a:ea typeface="Poppins"/>
              <a:cs typeface="Poppins"/>
              <a:sym typeface="Poppins"/>
            </a:endParaRPr>
          </a:p>
          <a:p>
            <a:pPr marL="457200" lvl="0" indent="-342900" algn="l" rtl="0">
              <a:lnSpc>
                <a:spcPct val="150000"/>
              </a:lnSpc>
              <a:spcBef>
                <a:spcPts val="0"/>
              </a:spcBef>
              <a:spcAft>
                <a:spcPts val="0"/>
              </a:spcAft>
              <a:buSzPts val="1800"/>
              <a:buFont typeface="Poppins"/>
              <a:buChar char="-"/>
            </a:pPr>
            <a:r>
              <a:rPr lang="pl-PL" sz="1800">
                <a:latin typeface="Poppins"/>
                <a:ea typeface="Poppins"/>
                <a:cs typeface="Poppins"/>
                <a:sym typeface="Poppins"/>
              </a:rPr>
              <a:t>CSV data</a:t>
            </a:r>
            <a:endParaRPr sz="1800">
              <a:latin typeface="Poppins"/>
              <a:ea typeface="Poppins"/>
              <a:cs typeface="Poppins"/>
              <a:sym typeface="Poppins"/>
            </a:endParaRPr>
          </a:p>
          <a:p>
            <a:pPr marL="457200" lvl="0" indent="-342900" algn="l" rtl="0">
              <a:lnSpc>
                <a:spcPct val="150000"/>
              </a:lnSpc>
              <a:spcBef>
                <a:spcPts val="0"/>
              </a:spcBef>
              <a:spcAft>
                <a:spcPts val="0"/>
              </a:spcAft>
              <a:buSzPts val="1800"/>
              <a:buFont typeface="Poppins"/>
              <a:buChar char="-"/>
            </a:pPr>
            <a:r>
              <a:rPr lang="pl-PL" sz="1800">
                <a:latin typeface="Poppins"/>
                <a:ea typeface="Poppins"/>
                <a:cs typeface="Poppins"/>
                <a:sym typeface="Poppins"/>
              </a:rPr>
              <a:t>Sets of files</a:t>
            </a:r>
            <a:endParaRPr sz="1800">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tf.data - input pipelines</a:t>
            </a:r>
            <a:endParaRPr sz="4188" b="1">
              <a:latin typeface="Poppins"/>
              <a:ea typeface="Poppins"/>
              <a:cs typeface="Poppins"/>
              <a:sym typeface="Poppins"/>
            </a:endParaRPr>
          </a:p>
        </p:txBody>
      </p:sp>
      <p:sp>
        <p:nvSpPr>
          <p:cNvPr id="269" name="Google Shape;269;p37"/>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270" name="Google Shape;270;p37"/>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271" name="Google Shape;271;p37"/>
          <p:cNvPicPr preferRelativeResize="0"/>
          <p:nvPr/>
        </p:nvPicPr>
        <p:blipFill>
          <a:blip r:embed="rId3">
            <a:alphaModFix/>
          </a:blip>
          <a:stretch>
            <a:fillRect/>
          </a:stretch>
        </p:blipFill>
        <p:spPr>
          <a:xfrm>
            <a:off x="838200" y="1631875"/>
            <a:ext cx="10888776" cy="385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9"/>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tf.data - NumPy Arrays</a:t>
            </a:r>
            <a:endParaRPr sz="4188" b="1">
              <a:latin typeface="Poppins"/>
              <a:ea typeface="Poppins"/>
              <a:cs typeface="Poppins"/>
              <a:sym typeface="Poppins"/>
            </a:endParaRPr>
          </a:p>
        </p:txBody>
      </p:sp>
      <p:sp>
        <p:nvSpPr>
          <p:cNvPr id="285" name="Google Shape;285;p39"/>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286" name="Google Shape;286;p39"/>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287" name="Google Shape;287;p39"/>
          <p:cNvPicPr preferRelativeResize="0"/>
          <p:nvPr/>
        </p:nvPicPr>
        <p:blipFill>
          <a:blip r:embed="rId3">
            <a:alphaModFix/>
          </a:blip>
          <a:stretch>
            <a:fillRect/>
          </a:stretch>
        </p:blipFill>
        <p:spPr>
          <a:xfrm>
            <a:off x="873675" y="1690813"/>
            <a:ext cx="9886950" cy="2733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838200" y="806938"/>
            <a:ext cx="9583800" cy="555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595959"/>
              </a:buClr>
              <a:buSzPct val="72727"/>
              <a:buFont typeface="Source Sans Pro"/>
              <a:buNone/>
            </a:pPr>
            <a:r>
              <a:rPr lang="pl-PL" b="1">
                <a:latin typeface="Poppins"/>
                <a:ea typeface="Poppins"/>
                <a:cs typeface="Poppins"/>
                <a:sym typeface="Poppins"/>
              </a:rPr>
              <a:t>Introduction to Tensorflow</a:t>
            </a:r>
            <a:endParaRPr b="1">
              <a:latin typeface="Poppins"/>
              <a:ea typeface="Poppins"/>
              <a:cs typeface="Poppins"/>
              <a:sym typeface="Poppins"/>
            </a:endParaRPr>
          </a:p>
        </p:txBody>
      </p:sp>
      <p:sp>
        <p:nvSpPr>
          <p:cNvPr id="86" name="Google Shape;86;p12"/>
          <p:cNvSpPr txBox="1">
            <a:spLocks noGrp="1"/>
          </p:cNvSpPr>
          <p:nvPr>
            <p:ph type="body" idx="1"/>
          </p:nvPr>
        </p:nvSpPr>
        <p:spPr>
          <a:xfrm>
            <a:off x="838200" y="1509719"/>
            <a:ext cx="10515600" cy="2606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Clr>
                <a:srgbClr val="595959"/>
              </a:buClr>
              <a:buSzPts val="2380"/>
              <a:buNone/>
            </a:pPr>
            <a:r>
              <a:rPr lang="pl-PL" sz="2380" b="1" dirty="0">
                <a:latin typeface="Poppins"/>
                <a:ea typeface="Poppins"/>
                <a:cs typeface="Poppins"/>
                <a:sym typeface="Poppins"/>
              </a:rPr>
              <a:t>TensorFlow </a:t>
            </a:r>
            <a:r>
              <a:rPr lang="pl-PL" sz="2380" dirty="0">
                <a:latin typeface="Poppins"/>
                <a:ea typeface="Poppins"/>
                <a:cs typeface="Poppins"/>
                <a:sym typeface="Poppins"/>
              </a:rPr>
              <a:t>was designed by Google scientists and engineers to carry out research projects in the field of machine learning and deep neural networks. The system, however, remains fairly general, allowing a wide variety of other applications. In particular, TensorFlow enables optimal learning of data-intensive models (e.g. image banks).</a:t>
            </a:r>
            <a:endParaRPr sz="2380" dirty="0">
              <a:latin typeface="Poppins"/>
              <a:ea typeface="Poppins"/>
              <a:cs typeface="Poppins"/>
              <a:sym typeface="Poppins"/>
            </a:endParaRPr>
          </a:p>
        </p:txBody>
      </p:sp>
      <p:pic>
        <p:nvPicPr>
          <p:cNvPr id="87" name="Google Shape;87;p12"/>
          <p:cNvPicPr preferRelativeResize="0"/>
          <p:nvPr/>
        </p:nvPicPr>
        <p:blipFill>
          <a:blip r:embed="rId3">
            <a:alphaModFix/>
          </a:blip>
          <a:stretch>
            <a:fillRect/>
          </a:stretch>
        </p:blipFill>
        <p:spPr>
          <a:xfrm>
            <a:off x="5829425" y="3755975"/>
            <a:ext cx="5347980" cy="2967349"/>
          </a:xfrm>
          <a:prstGeom prst="rect">
            <a:avLst/>
          </a:prstGeom>
          <a:noFill/>
          <a:ln>
            <a:noFill/>
          </a:ln>
        </p:spPr>
      </p:pic>
      <p:pic>
        <p:nvPicPr>
          <p:cNvPr id="88" name="Google Shape;88;p12"/>
          <p:cNvPicPr preferRelativeResize="0"/>
          <p:nvPr/>
        </p:nvPicPr>
        <p:blipFill>
          <a:blip r:embed="rId4">
            <a:alphaModFix/>
          </a:blip>
          <a:stretch>
            <a:fillRect/>
          </a:stretch>
        </p:blipFill>
        <p:spPr>
          <a:xfrm>
            <a:off x="838200" y="4263600"/>
            <a:ext cx="3175148" cy="2120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dirty="0">
                <a:latin typeface="Poppins"/>
                <a:ea typeface="Poppins"/>
                <a:cs typeface="Poppins"/>
                <a:sym typeface="Poppins"/>
              </a:rPr>
              <a:t>tf.data - text data</a:t>
            </a:r>
            <a:endParaRPr sz="4188" b="1" dirty="0">
              <a:latin typeface="Poppins"/>
              <a:ea typeface="Poppins"/>
              <a:cs typeface="Poppins"/>
              <a:sym typeface="Poppins"/>
            </a:endParaRPr>
          </a:p>
        </p:txBody>
      </p:sp>
      <p:sp>
        <p:nvSpPr>
          <p:cNvPr id="293" name="Google Shape;293;p40"/>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294" name="Google Shape;294;p40"/>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295" name="Google Shape;295;p40"/>
          <p:cNvPicPr preferRelativeResize="0"/>
          <p:nvPr/>
        </p:nvPicPr>
        <p:blipFill>
          <a:blip r:embed="rId3">
            <a:alphaModFix/>
          </a:blip>
          <a:stretch>
            <a:fillRect/>
          </a:stretch>
        </p:blipFill>
        <p:spPr>
          <a:xfrm>
            <a:off x="838200" y="1566525"/>
            <a:ext cx="10035600" cy="4613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1"/>
          <p:cNvSpPr txBox="1">
            <a:spLocks noGrp="1"/>
          </p:cNvSpPr>
          <p:nvPr>
            <p:ph type="title"/>
          </p:nvPr>
        </p:nvSpPr>
        <p:spPr>
          <a:xfrm>
            <a:off x="838200" y="183550"/>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tf.data - preprocessing data</a:t>
            </a:r>
            <a:endParaRPr sz="4188" b="1">
              <a:latin typeface="Poppins"/>
              <a:ea typeface="Poppins"/>
              <a:cs typeface="Poppins"/>
              <a:sym typeface="Poppins"/>
            </a:endParaRPr>
          </a:p>
        </p:txBody>
      </p:sp>
      <p:sp>
        <p:nvSpPr>
          <p:cNvPr id="301" name="Google Shape;301;p41"/>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302" name="Google Shape;302;p41"/>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303" name="Google Shape;303;p41"/>
          <p:cNvPicPr preferRelativeResize="0"/>
          <p:nvPr/>
        </p:nvPicPr>
        <p:blipFill>
          <a:blip r:embed="rId3">
            <a:alphaModFix/>
          </a:blip>
          <a:stretch>
            <a:fillRect/>
          </a:stretch>
        </p:blipFill>
        <p:spPr>
          <a:xfrm>
            <a:off x="942700" y="1393600"/>
            <a:ext cx="8992976" cy="51869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2"/>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tf.data - preprocessing data</a:t>
            </a:r>
            <a:endParaRPr sz="4188" b="1">
              <a:latin typeface="Poppins"/>
              <a:ea typeface="Poppins"/>
              <a:cs typeface="Poppins"/>
              <a:sym typeface="Poppins"/>
            </a:endParaRPr>
          </a:p>
        </p:txBody>
      </p:sp>
      <p:sp>
        <p:nvSpPr>
          <p:cNvPr id="309" name="Google Shape;309;p42"/>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310" name="Google Shape;310;p42"/>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311" name="Google Shape;311;p42"/>
          <p:cNvPicPr preferRelativeResize="0"/>
          <p:nvPr/>
        </p:nvPicPr>
        <p:blipFill>
          <a:blip r:embed="rId3">
            <a:alphaModFix/>
          </a:blip>
          <a:stretch>
            <a:fillRect/>
          </a:stretch>
        </p:blipFill>
        <p:spPr>
          <a:xfrm>
            <a:off x="838200" y="1690825"/>
            <a:ext cx="10912649" cy="3333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tf.data - time series windowing</a:t>
            </a:r>
            <a:endParaRPr sz="4188" b="1">
              <a:latin typeface="Poppins"/>
              <a:ea typeface="Poppins"/>
              <a:cs typeface="Poppins"/>
              <a:sym typeface="Poppins"/>
            </a:endParaRPr>
          </a:p>
        </p:txBody>
      </p:sp>
      <p:sp>
        <p:nvSpPr>
          <p:cNvPr id="317" name="Google Shape;317;p43"/>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318" name="Google Shape;318;p43"/>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endParaRPr sz="1800">
              <a:latin typeface="Calibri"/>
              <a:ea typeface="Calibri"/>
              <a:cs typeface="Calibri"/>
              <a:sym typeface="Calibri"/>
            </a:endParaRPr>
          </a:p>
        </p:txBody>
      </p:sp>
      <p:pic>
        <p:nvPicPr>
          <p:cNvPr id="319" name="Google Shape;319;p43"/>
          <p:cNvPicPr preferRelativeResize="0"/>
          <p:nvPr/>
        </p:nvPicPr>
        <p:blipFill>
          <a:blip r:embed="rId3">
            <a:alphaModFix/>
          </a:blip>
          <a:stretch>
            <a:fillRect/>
          </a:stretch>
        </p:blipFill>
        <p:spPr>
          <a:xfrm>
            <a:off x="942700" y="1566525"/>
            <a:ext cx="9621325" cy="446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4"/>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Text Vectorization</a:t>
            </a:r>
            <a:endParaRPr sz="4188" b="1">
              <a:latin typeface="Poppins"/>
              <a:ea typeface="Poppins"/>
              <a:cs typeface="Poppins"/>
              <a:sym typeface="Poppins"/>
            </a:endParaRPr>
          </a:p>
        </p:txBody>
      </p:sp>
      <p:sp>
        <p:nvSpPr>
          <p:cNvPr id="325" name="Google Shape;325;p44"/>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326" name="Google Shape;326;p44"/>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27" name="Google Shape;327;p44"/>
          <p:cNvPicPr preferRelativeResize="0"/>
          <p:nvPr/>
        </p:nvPicPr>
        <p:blipFill>
          <a:blip r:embed="rId3">
            <a:alphaModFix/>
          </a:blip>
          <a:stretch>
            <a:fillRect/>
          </a:stretch>
        </p:blipFill>
        <p:spPr>
          <a:xfrm>
            <a:off x="898275" y="1631875"/>
            <a:ext cx="11152425" cy="3216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5"/>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Text Vectorization</a:t>
            </a:r>
            <a:endParaRPr sz="4188" b="1">
              <a:latin typeface="Poppins"/>
              <a:ea typeface="Poppins"/>
              <a:cs typeface="Poppins"/>
              <a:sym typeface="Poppins"/>
            </a:endParaRPr>
          </a:p>
        </p:txBody>
      </p:sp>
      <p:sp>
        <p:nvSpPr>
          <p:cNvPr id="333" name="Google Shape;333;p45"/>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334" name="Google Shape;334;p45"/>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35" name="Google Shape;335;p45"/>
          <p:cNvPicPr preferRelativeResize="0"/>
          <p:nvPr/>
        </p:nvPicPr>
        <p:blipFill>
          <a:blip r:embed="rId3">
            <a:alphaModFix/>
          </a:blip>
          <a:stretch>
            <a:fillRect/>
          </a:stretch>
        </p:blipFill>
        <p:spPr>
          <a:xfrm>
            <a:off x="1278350" y="1505025"/>
            <a:ext cx="9635275" cy="5174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7"/>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Text Vectorization</a:t>
            </a:r>
            <a:endParaRPr sz="4188" b="1">
              <a:latin typeface="Poppins"/>
              <a:ea typeface="Poppins"/>
              <a:cs typeface="Poppins"/>
              <a:sym typeface="Poppins"/>
            </a:endParaRPr>
          </a:p>
        </p:txBody>
      </p:sp>
      <p:sp>
        <p:nvSpPr>
          <p:cNvPr id="349" name="Google Shape;349;p47"/>
          <p:cNvSpPr txBox="1"/>
          <p:nvPr/>
        </p:nvSpPr>
        <p:spPr>
          <a:xfrm>
            <a:off x="942700" y="1566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350" name="Google Shape;350;p47"/>
          <p:cNvSpPr txBox="1"/>
          <p:nvPr/>
        </p:nvSpPr>
        <p:spPr>
          <a:xfrm>
            <a:off x="990600" y="3690525"/>
            <a:ext cx="109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pic>
        <p:nvPicPr>
          <p:cNvPr id="351" name="Google Shape;351;p47"/>
          <p:cNvPicPr preferRelativeResize="0"/>
          <p:nvPr/>
        </p:nvPicPr>
        <p:blipFill>
          <a:blip r:embed="rId3">
            <a:alphaModFix/>
          </a:blip>
          <a:stretch>
            <a:fillRect/>
          </a:stretch>
        </p:blipFill>
        <p:spPr>
          <a:xfrm>
            <a:off x="838200" y="1435025"/>
            <a:ext cx="9957902" cy="473408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8"/>
          <p:cNvSpPr txBox="1">
            <a:spLocks noGrp="1"/>
          </p:cNvSpPr>
          <p:nvPr>
            <p:ph type="title"/>
          </p:nvPr>
        </p:nvSpPr>
        <p:spPr>
          <a:xfrm>
            <a:off x="838200" y="718038"/>
            <a:ext cx="9583800" cy="555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595959"/>
              </a:buClr>
              <a:buSzPct val="72727"/>
              <a:buFont typeface="Source Sans Pro"/>
              <a:buNone/>
            </a:pPr>
            <a:r>
              <a:rPr lang="pl-PL" b="1">
                <a:latin typeface="Poppins"/>
                <a:ea typeface="Poppins"/>
                <a:cs typeface="Poppins"/>
                <a:sym typeface="Poppins"/>
              </a:rPr>
              <a:t>Sampling random tensors</a:t>
            </a:r>
            <a:endParaRPr b="1">
              <a:latin typeface="Poppins"/>
              <a:ea typeface="Poppins"/>
              <a:cs typeface="Poppins"/>
              <a:sym typeface="Poppins"/>
            </a:endParaRPr>
          </a:p>
        </p:txBody>
      </p:sp>
      <p:sp>
        <p:nvSpPr>
          <p:cNvPr id="357" name="Google Shape;357;p48"/>
          <p:cNvSpPr txBox="1">
            <a:spLocks noGrp="1"/>
          </p:cNvSpPr>
          <p:nvPr>
            <p:ph type="body" idx="1"/>
          </p:nvPr>
        </p:nvSpPr>
        <p:spPr>
          <a:xfrm>
            <a:off x="838200" y="1825625"/>
            <a:ext cx="99579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95959"/>
              </a:buClr>
              <a:buSzPts val="2800"/>
              <a:buFont typeface="Poppins"/>
              <a:buChar char="•"/>
            </a:pPr>
            <a:r>
              <a:rPr lang="pl-PL">
                <a:latin typeface="Poppins"/>
                <a:ea typeface="Poppins"/>
                <a:cs typeface="Poppins"/>
                <a:sym typeface="Poppins"/>
              </a:rPr>
              <a:t>The most common way is to sample each tensor entry from a random distribution. tf.random_normal allows you to sample each tensor entry with a specific shape from a normal distribution with a specific mean and standard deviation.</a:t>
            </a:r>
            <a:endParaRPr>
              <a:latin typeface="Poppins"/>
              <a:ea typeface="Poppins"/>
              <a:cs typeface="Poppins"/>
              <a:sym typeface="Poppins"/>
            </a:endParaRPr>
          </a:p>
          <a:p>
            <a:pPr marL="228600" lvl="0" indent="-228600" algn="l" rtl="0">
              <a:lnSpc>
                <a:spcPct val="90000"/>
              </a:lnSpc>
              <a:spcBef>
                <a:spcPts val="1000"/>
              </a:spcBef>
              <a:spcAft>
                <a:spcPts val="0"/>
              </a:spcAft>
              <a:buClr>
                <a:srgbClr val="595959"/>
              </a:buClr>
              <a:buSzPts val="2800"/>
              <a:buFont typeface="Poppins"/>
              <a:buChar char="•"/>
            </a:pPr>
            <a:r>
              <a:rPr lang="pl-PL" b="1">
                <a:latin typeface="Poppins"/>
                <a:ea typeface="Poppins"/>
                <a:cs typeface="Poppins"/>
                <a:sym typeface="Poppins"/>
              </a:rPr>
              <a:t>a = tf.random.normal((2, 2), mean=0, stddev=1)</a:t>
            </a:r>
            <a:endParaRPr b="1">
              <a:latin typeface="Poppins"/>
              <a:ea typeface="Poppins"/>
              <a:cs typeface="Poppins"/>
              <a:sym typeface="Poppins"/>
            </a:endParaRPr>
          </a:p>
        </p:txBody>
      </p:sp>
      <p:pic>
        <p:nvPicPr>
          <p:cNvPr id="358" name="Google Shape;358;p48"/>
          <p:cNvPicPr preferRelativeResize="0"/>
          <p:nvPr/>
        </p:nvPicPr>
        <p:blipFill>
          <a:blip r:embed="rId3">
            <a:alphaModFix/>
          </a:blip>
          <a:stretch>
            <a:fillRect/>
          </a:stretch>
        </p:blipFill>
        <p:spPr>
          <a:xfrm>
            <a:off x="933406" y="4050050"/>
            <a:ext cx="9767500" cy="1298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9"/>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Symmetry disturbance</a:t>
            </a:r>
            <a:endParaRPr b="1">
              <a:latin typeface="Poppins"/>
              <a:ea typeface="Poppins"/>
              <a:cs typeface="Poppins"/>
              <a:sym typeface="Poppins"/>
            </a:endParaRPr>
          </a:p>
        </p:txBody>
      </p:sp>
      <p:sp>
        <p:nvSpPr>
          <p:cNvPr id="364" name="Google Shape;364;p49"/>
          <p:cNvSpPr txBox="1">
            <a:spLocks noGrp="1"/>
          </p:cNvSpPr>
          <p:nvPr>
            <p:ph type="body" idx="1"/>
          </p:nvPr>
        </p:nvSpPr>
        <p:spPr>
          <a:xfrm>
            <a:off x="838200" y="1825625"/>
            <a:ext cx="9957900" cy="43512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r>
              <a:rPr lang="pl-PL" sz="2380">
                <a:latin typeface="Poppins"/>
                <a:ea typeface="Poppins"/>
                <a:cs typeface="Poppins"/>
                <a:sym typeface="Poppins"/>
              </a:rPr>
              <a:t>Many machine learning algorithms learn by updating the set of tensors that support the weights. These update equations usually have the property that weights the initiated with the same value that will evolve together. So if the initial set of tensors is initialized with a fixed value, the model won't be able to learn. Correcting this situation requires a symmetry disorder. The easiest way to disturb symmetry is to randomly sample each entry in the tensor.</a:t>
            </a:r>
            <a:endParaRPr>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0"/>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Symmetry disturbance</a:t>
            </a:r>
            <a:endParaRPr b="1">
              <a:latin typeface="Poppins"/>
              <a:ea typeface="Poppins"/>
              <a:cs typeface="Poppins"/>
              <a:sym typeface="Poppins"/>
            </a:endParaRPr>
          </a:p>
        </p:txBody>
      </p:sp>
      <p:sp>
        <p:nvSpPr>
          <p:cNvPr id="370" name="Google Shape;370;p50"/>
          <p:cNvSpPr txBox="1">
            <a:spLocks noGrp="1"/>
          </p:cNvSpPr>
          <p:nvPr>
            <p:ph type="body" idx="1"/>
          </p:nvPr>
        </p:nvSpPr>
        <p:spPr>
          <a:xfrm>
            <a:off x="838200" y="1825625"/>
            <a:ext cx="9957900" cy="4351200"/>
          </a:xfrm>
          <a:prstGeom prst="rect">
            <a:avLst/>
          </a:prstGeom>
        </p:spPr>
        <p:txBody>
          <a:bodyPr spcFirstLastPara="1" wrap="square" lIns="91425" tIns="45700" rIns="91425" bIns="45700" anchor="t" anchorCtr="0">
            <a:normAutofit/>
          </a:bodyPr>
          <a:lstStyle/>
          <a:p>
            <a:pPr marL="228600" lvl="0" indent="-228600" algn="l" rtl="0">
              <a:lnSpc>
                <a:spcPct val="115000"/>
              </a:lnSpc>
              <a:spcBef>
                <a:spcPts val="1000"/>
              </a:spcBef>
              <a:spcAft>
                <a:spcPts val="0"/>
              </a:spcAft>
              <a:buSzPts val="2380"/>
              <a:buFont typeface="Poppins"/>
              <a:buChar char="•"/>
            </a:pPr>
            <a:r>
              <a:rPr lang="pl-PL" sz="2380">
                <a:latin typeface="Poppins"/>
                <a:ea typeface="Poppins"/>
                <a:cs typeface="Poppins"/>
                <a:sym typeface="Poppins"/>
              </a:rPr>
              <a:t>When sampling tens of millions of random values from the normal distribution, it becomes almost certain that some sampled values will be far from the mean. Such large samples can lead to numerical instability.  It is common to sample with tf.truncated_normal() instead of tf.random_normal(). This function behaves the same as tf.random_normal() as far as the API is concerned. However it discards and resamples any values that exceed two standard deviations from the mean.</a:t>
            </a:r>
            <a:endParaRPr>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Introduction to tensorflow</a:t>
            </a:r>
            <a:endParaRPr b="1">
              <a:latin typeface="Poppins"/>
              <a:ea typeface="Poppins"/>
              <a:cs typeface="Poppins"/>
              <a:sym typeface="Poppins"/>
            </a:endParaRPr>
          </a:p>
        </p:txBody>
      </p:sp>
      <p:sp>
        <p:nvSpPr>
          <p:cNvPr id="94" name="Google Shape;94;p13"/>
          <p:cNvSpPr txBox="1">
            <a:spLocks noGrp="1"/>
          </p:cNvSpPr>
          <p:nvPr>
            <p:ph type="body" idx="1"/>
          </p:nvPr>
        </p:nvSpPr>
        <p:spPr>
          <a:xfrm>
            <a:off x="838200" y="1825625"/>
            <a:ext cx="9957900" cy="4351200"/>
          </a:xfrm>
          <a:prstGeom prst="rect">
            <a:avLst/>
          </a:prstGeom>
        </p:spPr>
        <p:txBody>
          <a:bodyPr spcFirstLastPara="1" wrap="square" lIns="91425" tIns="45700" rIns="91425" bIns="45700" anchor="t" anchorCtr="0">
            <a:normAutofit lnSpcReduction="20000"/>
          </a:bodyPr>
          <a:lstStyle/>
          <a:p>
            <a:pPr marL="228600" lvl="0" indent="-228600" algn="l" rtl="0">
              <a:lnSpc>
                <a:spcPct val="115000"/>
              </a:lnSpc>
              <a:spcBef>
                <a:spcPts val="1000"/>
              </a:spcBef>
              <a:spcAft>
                <a:spcPts val="0"/>
              </a:spcAft>
              <a:buSzPts val="2380"/>
              <a:buChar char="•"/>
            </a:pPr>
            <a:r>
              <a:rPr lang="pl-PL" sz="2380">
                <a:latin typeface="Poppins"/>
                <a:ea typeface="Poppins"/>
                <a:cs typeface="Poppins"/>
                <a:sym typeface="Poppins"/>
              </a:rPr>
              <a:t>The flexible TensorFlow architecture enables the computation to be implemented on one or more CPUs &amp; graphics cards (GPUs) on a personal computer or a server, etc. </a:t>
            </a:r>
            <a:r>
              <a:rPr lang="pl-PL" sz="2380" b="1">
                <a:latin typeface="Poppins"/>
                <a:ea typeface="Poppins"/>
                <a:cs typeface="Poppins"/>
                <a:sym typeface="Poppins"/>
              </a:rPr>
              <a:t>without having to rewrite code</a:t>
            </a:r>
            <a:r>
              <a:rPr lang="pl-PL" sz="2380">
                <a:latin typeface="Poppins"/>
                <a:ea typeface="Poppins"/>
                <a:cs typeface="Poppins"/>
                <a:sym typeface="Poppins"/>
              </a:rPr>
              <a:t>.</a:t>
            </a:r>
            <a:endParaRPr sz="2380">
              <a:latin typeface="Poppins"/>
              <a:ea typeface="Poppins"/>
              <a:cs typeface="Poppins"/>
              <a:sym typeface="Poppins"/>
            </a:endParaRPr>
          </a:p>
          <a:p>
            <a:pPr marL="228600" lvl="0" indent="-228600" algn="l" rtl="0">
              <a:lnSpc>
                <a:spcPct val="115000"/>
              </a:lnSpc>
              <a:spcBef>
                <a:spcPts val="1000"/>
              </a:spcBef>
              <a:spcAft>
                <a:spcPts val="0"/>
              </a:spcAft>
              <a:buSzPts val="2380"/>
              <a:buChar char="•"/>
            </a:pPr>
            <a:r>
              <a:rPr lang="pl-PL" sz="2380">
                <a:latin typeface="Poppins"/>
                <a:ea typeface="Poppins"/>
                <a:cs typeface="Poppins"/>
                <a:sym typeface="Poppins"/>
              </a:rPr>
              <a:t>Google also created the </a:t>
            </a:r>
            <a:r>
              <a:rPr lang="pl-PL" sz="2380" b="1">
                <a:latin typeface="Poppins"/>
                <a:ea typeface="Poppins"/>
                <a:cs typeface="Poppins"/>
                <a:sym typeface="Poppins"/>
              </a:rPr>
              <a:t>Tensor Processing Units</a:t>
            </a:r>
            <a:r>
              <a:rPr lang="pl-PL" sz="2380">
                <a:latin typeface="Poppins"/>
                <a:ea typeface="Poppins"/>
                <a:cs typeface="Poppins"/>
                <a:sym typeface="Poppins"/>
              </a:rPr>
              <a:t> (aka </a:t>
            </a:r>
            <a:r>
              <a:rPr lang="pl-PL" sz="2380" b="1">
                <a:latin typeface="Poppins"/>
                <a:ea typeface="Poppins"/>
                <a:cs typeface="Poppins"/>
                <a:sym typeface="Poppins"/>
              </a:rPr>
              <a:t>TPU</a:t>
            </a:r>
            <a:r>
              <a:rPr lang="pl-PL" sz="2380">
                <a:latin typeface="Poppins"/>
                <a:ea typeface="Poppins"/>
                <a:cs typeface="Poppins"/>
                <a:sym typeface="Poppins"/>
              </a:rPr>
              <a:t>), a specialized integrated circuit designed to advance TensorFlow's machine learning and application. TPUs are designed to use and test models. They do not learn them. From February 2018 onwards, TPUs are available in the beta version of </a:t>
            </a:r>
            <a:r>
              <a:rPr lang="pl-PL" sz="2380" b="1">
                <a:latin typeface="Poppins"/>
                <a:ea typeface="Poppins"/>
                <a:cs typeface="Poppins"/>
                <a:sym typeface="Poppins"/>
              </a:rPr>
              <a:t>Google Cloud Platform</a:t>
            </a:r>
            <a:r>
              <a:rPr lang="pl-PL" sz="2380">
                <a:latin typeface="Poppins"/>
                <a:ea typeface="Poppins"/>
                <a:cs typeface="Poppins"/>
                <a:sym typeface="Poppins"/>
              </a:rPr>
              <a:t>.</a:t>
            </a:r>
            <a:endParaRPr>
              <a:latin typeface="Poppins"/>
              <a:ea typeface="Poppins"/>
              <a:cs typeface="Poppins"/>
              <a:sym typeface="Poppins"/>
            </a:endParaRPr>
          </a:p>
          <a:p>
            <a:pPr marL="0" lvl="0" indent="0" algn="l" rtl="0">
              <a:spcBef>
                <a:spcPts val="1000"/>
              </a:spcBef>
              <a:spcAft>
                <a:spcPts val="0"/>
              </a:spcAft>
              <a:buNone/>
            </a:pPr>
            <a:endParaRPr>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1"/>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Types of tensors</a:t>
            </a:r>
            <a:endParaRPr b="1">
              <a:latin typeface="Poppins"/>
              <a:ea typeface="Poppins"/>
              <a:cs typeface="Poppins"/>
              <a:sym typeface="Poppins"/>
            </a:endParaRPr>
          </a:p>
        </p:txBody>
      </p:sp>
      <p:sp>
        <p:nvSpPr>
          <p:cNvPr id="376" name="Google Shape;376;p51"/>
          <p:cNvSpPr txBox="1">
            <a:spLocks noGrp="1"/>
          </p:cNvSpPr>
          <p:nvPr>
            <p:ph type="body" idx="1"/>
          </p:nvPr>
        </p:nvSpPr>
        <p:spPr>
          <a:xfrm>
            <a:off x="838200" y="1825625"/>
            <a:ext cx="9957900" cy="4351200"/>
          </a:xfrm>
          <a:prstGeom prst="rect">
            <a:avLst/>
          </a:prstGeom>
          <a:noFill/>
          <a:ln>
            <a:noFill/>
          </a:ln>
        </p:spPr>
        <p:txBody>
          <a:bodyPr spcFirstLastPara="1" wrap="square" lIns="91425" tIns="45700" rIns="91425" bIns="45700" anchor="t" anchorCtr="0">
            <a:normAutofit/>
          </a:bodyPr>
          <a:lstStyle/>
          <a:p>
            <a:pPr marL="228600" lvl="0" indent="-241300" algn="l" rtl="0">
              <a:lnSpc>
                <a:spcPct val="115000"/>
              </a:lnSpc>
              <a:spcBef>
                <a:spcPts val="0"/>
              </a:spcBef>
              <a:spcAft>
                <a:spcPts val="0"/>
              </a:spcAft>
              <a:buClr>
                <a:srgbClr val="595959"/>
              </a:buClr>
              <a:buSzPts val="3000"/>
              <a:buFont typeface="Poppins"/>
              <a:buChar char="•"/>
            </a:pPr>
            <a:r>
              <a:rPr lang="pl-PL" sz="2200">
                <a:latin typeface="Poppins"/>
                <a:ea typeface="Poppins"/>
                <a:cs typeface="Poppins"/>
                <a:sym typeface="Poppins"/>
              </a:rPr>
              <a:t>You may have noticed </a:t>
            </a:r>
            <a:r>
              <a:rPr lang="pl-PL" sz="2200" b="1">
                <a:latin typeface="Poppins"/>
                <a:ea typeface="Poppins"/>
                <a:cs typeface="Poppins"/>
                <a:sym typeface="Poppins"/>
              </a:rPr>
              <a:t>dtype </a:t>
            </a:r>
            <a:r>
              <a:rPr lang="pl-PL" sz="2200">
                <a:latin typeface="Poppins"/>
                <a:ea typeface="Poppins"/>
                <a:cs typeface="Poppins"/>
                <a:sym typeface="Poppins"/>
              </a:rPr>
              <a:t>in the previous examples. There are various types of tensors in TensorFlow, such as: tf.float32, tf.float64, tf.int32, tf.int64. It is possible to create a specific type of tensor by setting the dtype argument in the tensor creation functions. In addition, for a given tensor, its type can be changed using conversion functions such as tf.to_double(), tf.to_float(), tf.to_int32(), tf.to_int64() and so forth.</a:t>
            </a:r>
            <a:endParaRPr sz="2200">
              <a:latin typeface="Poppins"/>
              <a:ea typeface="Poppins"/>
              <a:cs typeface="Poppins"/>
              <a:sym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2"/>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Tensor broadcasting</a:t>
            </a:r>
            <a:endParaRPr b="1">
              <a:latin typeface="Poppins"/>
              <a:ea typeface="Poppins"/>
              <a:cs typeface="Poppins"/>
              <a:sym typeface="Poppins"/>
            </a:endParaRPr>
          </a:p>
        </p:txBody>
      </p:sp>
      <p:sp>
        <p:nvSpPr>
          <p:cNvPr id="382" name="Google Shape;382;p52"/>
          <p:cNvSpPr txBox="1">
            <a:spLocks noGrp="1"/>
          </p:cNvSpPr>
          <p:nvPr>
            <p:ph type="body" idx="1"/>
          </p:nvPr>
        </p:nvSpPr>
        <p:spPr>
          <a:xfrm>
            <a:off x="838200" y="1825625"/>
            <a:ext cx="9957900" cy="4351200"/>
          </a:xfrm>
          <a:prstGeom prst="rect">
            <a:avLst/>
          </a:prstGeom>
          <a:noFill/>
          <a:ln>
            <a:noFill/>
          </a:ln>
        </p:spPr>
        <p:txBody>
          <a:bodyPr spcFirstLastPara="1" wrap="square" lIns="91425" tIns="45700" rIns="91425" bIns="45700" anchor="t" anchorCtr="0">
            <a:normAutofit/>
          </a:bodyPr>
          <a:lstStyle/>
          <a:p>
            <a:pPr marL="228600" lvl="0" indent="-222250" algn="l" rtl="0">
              <a:lnSpc>
                <a:spcPct val="90000"/>
              </a:lnSpc>
              <a:spcBef>
                <a:spcPts val="0"/>
              </a:spcBef>
              <a:spcAft>
                <a:spcPts val="0"/>
              </a:spcAft>
              <a:buClr>
                <a:srgbClr val="595959"/>
              </a:buClr>
              <a:buSzPts val="2700"/>
              <a:buFont typeface="Poppins"/>
              <a:buChar char="•"/>
            </a:pPr>
            <a:r>
              <a:rPr lang="pl-PL" sz="2700">
                <a:latin typeface="Poppins"/>
                <a:ea typeface="Poppins"/>
                <a:cs typeface="Poppins"/>
                <a:sym typeface="Poppins"/>
              </a:rPr>
              <a:t>Broadcasting is a term (as introduced by NumPy) used when matrices and vectors of a tensor system of different sizes can be added together. These rules allow for facilities such as adding a vector to each row of the matrix. Broadcasting rules can be quite complex, so we won't be going into a formal discussion on this topic. It is often easier to experiment and see for yourself how broadcast works.</a:t>
            </a:r>
            <a:endParaRPr sz="2700">
              <a:latin typeface="Poppins"/>
              <a:ea typeface="Poppins"/>
              <a:cs typeface="Poppins"/>
              <a:sym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1057425" y="477399"/>
            <a:ext cx="9663300" cy="121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SzPts val="990"/>
              <a:buNone/>
            </a:pPr>
            <a:r>
              <a:rPr lang="pl-PL" sz="3759" b="1">
                <a:latin typeface="Poppins"/>
                <a:ea typeface="Poppins"/>
                <a:cs typeface="Poppins"/>
                <a:sym typeface="Poppins"/>
              </a:rPr>
              <a:t>Tensor broadcasting - example no. 1 (the same shape)</a:t>
            </a:r>
            <a:endParaRPr sz="3759" b="1">
              <a:latin typeface="Poppins"/>
              <a:ea typeface="Poppins"/>
              <a:cs typeface="Poppins"/>
              <a:sym typeface="Poppins"/>
            </a:endParaRPr>
          </a:p>
        </p:txBody>
      </p:sp>
      <p:pic>
        <p:nvPicPr>
          <p:cNvPr id="388" name="Google Shape;388;p53"/>
          <p:cNvPicPr preferRelativeResize="0"/>
          <p:nvPr/>
        </p:nvPicPr>
        <p:blipFill>
          <a:blip r:embed="rId3">
            <a:alphaModFix/>
          </a:blip>
          <a:stretch>
            <a:fillRect/>
          </a:stretch>
        </p:blipFill>
        <p:spPr>
          <a:xfrm>
            <a:off x="1422063" y="1969925"/>
            <a:ext cx="2683275" cy="2074300"/>
          </a:xfrm>
          <a:prstGeom prst="rect">
            <a:avLst/>
          </a:prstGeom>
          <a:noFill/>
          <a:ln>
            <a:noFill/>
          </a:ln>
        </p:spPr>
      </p:pic>
      <p:pic>
        <p:nvPicPr>
          <p:cNvPr id="389" name="Google Shape;389;p53"/>
          <p:cNvPicPr preferRelativeResize="0"/>
          <p:nvPr/>
        </p:nvPicPr>
        <p:blipFill>
          <a:blip r:embed="rId4">
            <a:alphaModFix/>
          </a:blip>
          <a:stretch>
            <a:fillRect/>
          </a:stretch>
        </p:blipFill>
        <p:spPr>
          <a:xfrm>
            <a:off x="8434021" y="1969925"/>
            <a:ext cx="2335918" cy="2074300"/>
          </a:xfrm>
          <a:prstGeom prst="rect">
            <a:avLst/>
          </a:prstGeom>
          <a:noFill/>
          <a:ln>
            <a:noFill/>
          </a:ln>
        </p:spPr>
      </p:pic>
      <p:pic>
        <p:nvPicPr>
          <p:cNvPr id="390" name="Google Shape;390;p53"/>
          <p:cNvPicPr preferRelativeResize="0"/>
          <p:nvPr/>
        </p:nvPicPr>
        <p:blipFill>
          <a:blip r:embed="rId5">
            <a:alphaModFix/>
          </a:blip>
          <a:stretch>
            <a:fillRect/>
          </a:stretch>
        </p:blipFill>
        <p:spPr>
          <a:xfrm>
            <a:off x="4682489" y="3763124"/>
            <a:ext cx="3065275" cy="2536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4"/>
          <p:cNvSpPr txBox="1">
            <a:spLocks noGrp="1"/>
          </p:cNvSpPr>
          <p:nvPr>
            <p:ph type="title"/>
          </p:nvPr>
        </p:nvSpPr>
        <p:spPr>
          <a:xfrm>
            <a:off x="886400" y="573350"/>
            <a:ext cx="10139400" cy="811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pl-PL" b="1">
                <a:latin typeface="Poppins"/>
                <a:ea typeface="Poppins"/>
                <a:cs typeface="Poppins"/>
                <a:sym typeface="Poppins"/>
              </a:rPr>
              <a:t> Tensor broadcasting - example no 2 (different shape but the same rank)</a:t>
            </a:r>
            <a:endParaRPr b="1">
              <a:latin typeface="Poppins"/>
              <a:ea typeface="Poppins"/>
              <a:cs typeface="Poppins"/>
              <a:sym typeface="Poppins"/>
            </a:endParaRPr>
          </a:p>
        </p:txBody>
      </p:sp>
      <p:pic>
        <p:nvPicPr>
          <p:cNvPr id="396" name="Google Shape;396;p54"/>
          <p:cNvPicPr preferRelativeResize="0"/>
          <p:nvPr/>
        </p:nvPicPr>
        <p:blipFill>
          <a:blip r:embed="rId3">
            <a:alphaModFix/>
          </a:blip>
          <a:stretch>
            <a:fillRect/>
          </a:stretch>
        </p:blipFill>
        <p:spPr>
          <a:xfrm>
            <a:off x="1640625" y="1934600"/>
            <a:ext cx="2276953" cy="2190358"/>
          </a:xfrm>
          <a:prstGeom prst="rect">
            <a:avLst/>
          </a:prstGeom>
          <a:noFill/>
          <a:ln>
            <a:noFill/>
          </a:ln>
        </p:spPr>
      </p:pic>
      <p:pic>
        <p:nvPicPr>
          <p:cNvPr id="397" name="Google Shape;397;p54"/>
          <p:cNvPicPr preferRelativeResize="0"/>
          <p:nvPr/>
        </p:nvPicPr>
        <p:blipFill>
          <a:blip r:embed="rId4">
            <a:alphaModFix/>
          </a:blip>
          <a:stretch>
            <a:fillRect/>
          </a:stretch>
        </p:blipFill>
        <p:spPr>
          <a:xfrm>
            <a:off x="4337539" y="1934600"/>
            <a:ext cx="1924992" cy="2322710"/>
          </a:xfrm>
          <a:prstGeom prst="rect">
            <a:avLst/>
          </a:prstGeom>
          <a:noFill/>
          <a:ln>
            <a:noFill/>
          </a:ln>
        </p:spPr>
      </p:pic>
      <p:pic>
        <p:nvPicPr>
          <p:cNvPr id="398" name="Google Shape;398;p54"/>
          <p:cNvPicPr preferRelativeResize="0"/>
          <p:nvPr/>
        </p:nvPicPr>
        <p:blipFill>
          <a:blip r:embed="rId5">
            <a:alphaModFix/>
          </a:blip>
          <a:stretch>
            <a:fillRect/>
          </a:stretch>
        </p:blipFill>
        <p:spPr>
          <a:xfrm>
            <a:off x="7070639" y="1934602"/>
            <a:ext cx="3480736" cy="41069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5"/>
          <p:cNvSpPr txBox="1">
            <a:spLocks noGrp="1"/>
          </p:cNvSpPr>
          <p:nvPr>
            <p:ph type="title"/>
          </p:nvPr>
        </p:nvSpPr>
        <p:spPr>
          <a:xfrm>
            <a:off x="863150" y="277850"/>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sz="3900" b="1">
                <a:latin typeface="Poppins"/>
                <a:ea typeface="Poppins"/>
                <a:cs typeface="Poppins"/>
                <a:sym typeface="Poppins"/>
              </a:rPr>
              <a:t>Broadcasting of tensor 1 to shape(3,3)</a:t>
            </a:r>
            <a:endParaRPr sz="3900" b="1">
              <a:latin typeface="Poppins"/>
              <a:ea typeface="Poppins"/>
              <a:cs typeface="Poppins"/>
              <a:sym typeface="Poppins"/>
            </a:endParaRPr>
          </a:p>
        </p:txBody>
      </p:sp>
      <p:pic>
        <p:nvPicPr>
          <p:cNvPr id="404" name="Google Shape;404;p55"/>
          <p:cNvPicPr preferRelativeResize="0"/>
          <p:nvPr/>
        </p:nvPicPr>
        <p:blipFill>
          <a:blip r:embed="rId3">
            <a:alphaModFix/>
          </a:blip>
          <a:stretch>
            <a:fillRect/>
          </a:stretch>
        </p:blipFill>
        <p:spPr>
          <a:xfrm>
            <a:off x="2068298" y="1922650"/>
            <a:ext cx="7034126" cy="3527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sz="3900" b="1">
                <a:latin typeface="Poppins"/>
                <a:ea typeface="Poppins"/>
                <a:cs typeface="Poppins"/>
                <a:sym typeface="Poppins"/>
              </a:rPr>
              <a:t>Broadcasting of tensor 2 to shape(3,3)</a:t>
            </a:r>
            <a:endParaRPr sz="3900" b="1">
              <a:latin typeface="Poppins"/>
              <a:ea typeface="Poppins"/>
              <a:cs typeface="Poppins"/>
              <a:sym typeface="Poppins"/>
            </a:endParaRPr>
          </a:p>
        </p:txBody>
      </p:sp>
      <p:pic>
        <p:nvPicPr>
          <p:cNvPr id="410" name="Google Shape;410;p56"/>
          <p:cNvPicPr preferRelativeResize="0"/>
          <p:nvPr/>
        </p:nvPicPr>
        <p:blipFill>
          <a:blip r:embed="rId3">
            <a:alphaModFix/>
          </a:blip>
          <a:stretch>
            <a:fillRect/>
          </a:stretch>
        </p:blipFill>
        <p:spPr>
          <a:xfrm>
            <a:off x="3569950" y="1617450"/>
            <a:ext cx="3971000" cy="4799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7"/>
          <p:cNvSpPr txBox="1">
            <a:spLocks noGrp="1"/>
          </p:cNvSpPr>
          <p:nvPr>
            <p:ph type="title"/>
          </p:nvPr>
        </p:nvSpPr>
        <p:spPr>
          <a:xfrm>
            <a:off x="903975" y="558427"/>
            <a:ext cx="9582900" cy="668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595959"/>
              </a:buClr>
              <a:buSzPct val="72727"/>
              <a:buFont typeface="Source Sans Pro"/>
              <a:buNone/>
            </a:pPr>
            <a:r>
              <a:rPr lang="pl-PL" b="1">
                <a:latin typeface="Poppins"/>
                <a:ea typeface="Poppins"/>
                <a:cs typeface="Poppins"/>
                <a:sym typeface="Poppins"/>
              </a:rPr>
              <a:t>The calculation graph</a:t>
            </a:r>
            <a:endParaRPr b="1">
              <a:latin typeface="Poppins"/>
              <a:ea typeface="Poppins"/>
              <a:cs typeface="Poppins"/>
              <a:sym typeface="Poppins"/>
            </a:endParaRPr>
          </a:p>
        </p:txBody>
      </p:sp>
      <p:sp>
        <p:nvSpPr>
          <p:cNvPr id="416" name="Google Shape;416;p57"/>
          <p:cNvSpPr txBox="1"/>
          <p:nvPr/>
        </p:nvSpPr>
        <p:spPr>
          <a:xfrm>
            <a:off x="978200" y="1400475"/>
            <a:ext cx="10605300" cy="47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solidFill>
                <a:schemeClr val="dk1"/>
              </a:solidFill>
              <a:latin typeface="Poppins"/>
              <a:ea typeface="Poppins"/>
              <a:cs typeface="Poppins"/>
              <a:sym typeface="Poppins"/>
            </a:endParaRPr>
          </a:p>
        </p:txBody>
      </p:sp>
      <p:pic>
        <p:nvPicPr>
          <p:cNvPr id="417" name="Google Shape;417;p57"/>
          <p:cNvPicPr preferRelativeResize="0"/>
          <p:nvPr/>
        </p:nvPicPr>
        <p:blipFill>
          <a:blip r:embed="rId3">
            <a:alphaModFix/>
          </a:blip>
          <a:stretch>
            <a:fillRect/>
          </a:stretch>
        </p:blipFill>
        <p:spPr>
          <a:xfrm>
            <a:off x="3041238" y="3458894"/>
            <a:ext cx="6546074" cy="2604400"/>
          </a:xfrm>
          <a:prstGeom prst="rect">
            <a:avLst/>
          </a:prstGeom>
          <a:noFill/>
          <a:ln>
            <a:noFill/>
          </a:ln>
        </p:spPr>
      </p:pic>
      <p:pic>
        <p:nvPicPr>
          <p:cNvPr id="418" name="Google Shape;418;p57"/>
          <p:cNvPicPr preferRelativeResize="0"/>
          <p:nvPr/>
        </p:nvPicPr>
        <p:blipFill>
          <a:blip r:embed="rId4">
            <a:alphaModFix/>
          </a:blip>
          <a:stretch>
            <a:fillRect/>
          </a:stretch>
        </p:blipFill>
        <p:spPr>
          <a:xfrm>
            <a:off x="3061488" y="1536738"/>
            <a:ext cx="6505575" cy="1685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8"/>
          <p:cNvSpPr txBox="1">
            <a:spLocks noGrp="1"/>
          </p:cNvSpPr>
          <p:nvPr>
            <p:ph type="title"/>
          </p:nvPr>
        </p:nvSpPr>
        <p:spPr>
          <a:xfrm>
            <a:off x="903975" y="558427"/>
            <a:ext cx="9582900" cy="668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595959"/>
              </a:buClr>
              <a:buSzPct val="72727"/>
              <a:buFont typeface="Source Sans Pro"/>
              <a:buNone/>
            </a:pPr>
            <a:r>
              <a:rPr lang="pl-PL" b="1" dirty="0">
                <a:latin typeface="Poppins"/>
                <a:ea typeface="Poppins"/>
                <a:cs typeface="Poppins"/>
                <a:sym typeface="Poppins"/>
              </a:rPr>
              <a:t>The calculation graph</a:t>
            </a:r>
            <a:endParaRPr b="1" dirty="0">
              <a:latin typeface="Poppins"/>
              <a:ea typeface="Poppins"/>
              <a:cs typeface="Poppins"/>
              <a:sym typeface="Poppins"/>
            </a:endParaRPr>
          </a:p>
        </p:txBody>
      </p:sp>
      <p:sp>
        <p:nvSpPr>
          <p:cNvPr id="424" name="Google Shape;424;p58"/>
          <p:cNvSpPr txBox="1"/>
          <p:nvPr/>
        </p:nvSpPr>
        <p:spPr>
          <a:xfrm>
            <a:off x="991375" y="1440050"/>
            <a:ext cx="10605300" cy="47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l-PL" sz="1900">
                <a:solidFill>
                  <a:schemeClr val="dk1"/>
                </a:solidFill>
                <a:latin typeface="Poppins"/>
                <a:ea typeface="Poppins"/>
                <a:cs typeface="Poppins"/>
                <a:sym typeface="Poppins"/>
              </a:rPr>
              <a:t>The calculation graph is the basic unit of calculation in TensorFlow.</a:t>
            </a:r>
            <a:endParaRPr sz="1900">
              <a:solidFill>
                <a:schemeClr val="dk1"/>
              </a:solidFill>
              <a:latin typeface="Poppins"/>
              <a:ea typeface="Poppins"/>
              <a:cs typeface="Poppins"/>
              <a:sym typeface="Poppins"/>
            </a:endParaRPr>
          </a:p>
          <a:p>
            <a:pPr marL="0" lvl="0" indent="0" algn="l" rtl="0">
              <a:spcBef>
                <a:spcPts val="0"/>
              </a:spcBef>
              <a:spcAft>
                <a:spcPts val="0"/>
              </a:spcAft>
              <a:buClr>
                <a:schemeClr val="dk1"/>
              </a:buClr>
              <a:buSzPts val="1100"/>
              <a:buFont typeface="Arial"/>
              <a:buNone/>
            </a:pPr>
            <a:r>
              <a:rPr lang="pl-PL" sz="1900">
                <a:solidFill>
                  <a:schemeClr val="dk1"/>
                </a:solidFill>
                <a:latin typeface="Poppins"/>
                <a:ea typeface="Poppins"/>
                <a:cs typeface="Poppins"/>
                <a:sym typeface="Poppins"/>
              </a:rPr>
              <a:t>The model in TensorFlow contains a calculation graph.</a:t>
            </a:r>
            <a:endParaRPr sz="1900">
              <a:solidFill>
                <a:schemeClr val="dk1"/>
              </a:solidFill>
              <a:latin typeface="Poppins"/>
              <a:ea typeface="Poppins"/>
              <a:cs typeface="Poppins"/>
              <a:sym typeface="Poppins"/>
            </a:endParaRPr>
          </a:p>
          <a:p>
            <a:pPr marL="0" lvl="0" indent="0" algn="l" rtl="0">
              <a:spcBef>
                <a:spcPts val="0"/>
              </a:spcBef>
              <a:spcAft>
                <a:spcPts val="0"/>
              </a:spcAft>
              <a:buNone/>
            </a:pPr>
            <a:endParaRPr sz="1900">
              <a:solidFill>
                <a:schemeClr val="dk1"/>
              </a:solidFill>
              <a:latin typeface="Poppins"/>
              <a:ea typeface="Poppins"/>
              <a:cs typeface="Poppins"/>
              <a:sym typeface="Poppins"/>
            </a:endParaRPr>
          </a:p>
          <a:p>
            <a:pPr marL="0" lvl="0" indent="0" algn="l" rtl="0">
              <a:spcBef>
                <a:spcPts val="0"/>
              </a:spcBef>
              <a:spcAft>
                <a:spcPts val="0"/>
              </a:spcAft>
              <a:buNone/>
            </a:pPr>
            <a:r>
              <a:rPr lang="pl-PL" sz="1900">
                <a:solidFill>
                  <a:schemeClr val="dk1"/>
                </a:solidFill>
                <a:latin typeface="Poppins"/>
                <a:ea typeface="Poppins"/>
                <a:cs typeface="Poppins"/>
                <a:sym typeface="Poppins"/>
              </a:rPr>
              <a:t>In other words graphs are data structures that contain a set of tf.Operation objects which represent units of computation and tf.Tensor objects which represent the units of data that flow between operations.</a:t>
            </a:r>
            <a:endParaRPr sz="1900">
              <a:solidFill>
                <a:schemeClr val="dk1"/>
              </a:solidFill>
              <a:latin typeface="Poppins"/>
              <a:ea typeface="Poppins"/>
              <a:cs typeface="Poppins"/>
              <a:sym typeface="Poppins"/>
            </a:endParaRPr>
          </a:p>
          <a:p>
            <a:pPr marL="0" lvl="0" indent="0" algn="l" rtl="0">
              <a:spcBef>
                <a:spcPts val="0"/>
              </a:spcBef>
              <a:spcAft>
                <a:spcPts val="0"/>
              </a:spcAft>
              <a:buNone/>
            </a:pPr>
            <a:endParaRPr sz="1900">
              <a:solidFill>
                <a:schemeClr val="dk1"/>
              </a:solidFill>
              <a:latin typeface="Poppins"/>
              <a:ea typeface="Poppins"/>
              <a:cs typeface="Poppins"/>
              <a:sym typeface="Poppins"/>
            </a:endParaRPr>
          </a:p>
          <a:p>
            <a:pPr marL="0" lvl="0" indent="0" algn="l" rtl="0">
              <a:spcBef>
                <a:spcPts val="0"/>
              </a:spcBef>
              <a:spcAft>
                <a:spcPts val="0"/>
              </a:spcAft>
              <a:buNone/>
            </a:pPr>
            <a:r>
              <a:rPr lang="pl-PL" sz="1900">
                <a:solidFill>
                  <a:schemeClr val="dk1"/>
                </a:solidFill>
                <a:latin typeface="Poppins"/>
                <a:ea typeface="Poppins"/>
                <a:cs typeface="Poppins"/>
                <a:sym typeface="Poppins"/>
              </a:rPr>
              <a:t>tf.Graph - context of dataflow graph</a:t>
            </a:r>
            <a:endParaRPr sz="1900">
              <a:solidFill>
                <a:schemeClr val="dk1"/>
              </a:solidFill>
              <a:latin typeface="Poppins"/>
              <a:ea typeface="Poppins"/>
              <a:cs typeface="Poppins"/>
              <a:sym typeface="Poppins"/>
            </a:endParaRPr>
          </a:p>
          <a:p>
            <a:pPr marL="0" lvl="0" indent="0" algn="l" rtl="0">
              <a:spcBef>
                <a:spcPts val="0"/>
              </a:spcBef>
              <a:spcAft>
                <a:spcPts val="0"/>
              </a:spcAft>
              <a:buNone/>
            </a:pPr>
            <a:endParaRPr sz="1900">
              <a:solidFill>
                <a:schemeClr val="dk1"/>
              </a:solidFill>
              <a:latin typeface="Poppins"/>
              <a:ea typeface="Poppins"/>
              <a:cs typeface="Poppins"/>
              <a:sym typeface="Poppins"/>
            </a:endParaRPr>
          </a:p>
          <a:p>
            <a:pPr marL="0" lvl="0" indent="0" algn="l" rtl="0">
              <a:spcBef>
                <a:spcPts val="0"/>
              </a:spcBef>
              <a:spcAft>
                <a:spcPts val="0"/>
              </a:spcAft>
              <a:buNone/>
            </a:pPr>
            <a:r>
              <a:rPr lang="pl-PL" sz="1900">
                <a:solidFill>
                  <a:schemeClr val="dk1"/>
                </a:solidFill>
                <a:latin typeface="Poppins"/>
                <a:ea typeface="Poppins"/>
                <a:cs typeface="Poppins"/>
                <a:sym typeface="Poppins"/>
              </a:rPr>
              <a:t>Defining a calculation graph with 3 inputs (y = x1+x2+x3):</a:t>
            </a:r>
            <a:endParaRPr sz="1900">
              <a:solidFill>
                <a:schemeClr val="dk1"/>
              </a:solidFill>
              <a:latin typeface="Poppins"/>
              <a:ea typeface="Poppins"/>
              <a:cs typeface="Poppins"/>
              <a:sym typeface="Poppins"/>
            </a:endParaRPr>
          </a:p>
          <a:p>
            <a:pPr marL="0" lvl="0" indent="0" algn="l" rtl="0">
              <a:spcBef>
                <a:spcPts val="0"/>
              </a:spcBef>
              <a:spcAft>
                <a:spcPts val="0"/>
              </a:spcAft>
              <a:buNone/>
            </a:pPr>
            <a:endParaRPr sz="1900">
              <a:solidFill>
                <a:schemeClr val="dk1"/>
              </a:solidFill>
              <a:latin typeface="Poppins"/>
              <a:ea typeface="Poppins"/>
              <a:cs typeface="Poppins"/>
              <a:sym typeface="Poppins"/>
            </a:endParaRPr>
          </a:p>
          <a:p>
            <a:pPr marL="0" lvl="0" indent="0" algn="l" rtl="0">
              <a:spcBef>
                <a:spcPts val="0"/>
              </a:spcBef>
              <a:spcAft>
                <a:spcPts val="0"/>
              </a:spcAft>
              <a:buNone/>
            </a:pPr>
            <a:endParaRPr sz="1900">
              <a:solidFill>
                <a:schemeClr val="dk1"/>
              </a:solidFill>
              <a:latin typeface="Poppins"/>
              <a:ea typeface="Poppins"/>
              <a:cs typeface="Poppins"/>
              <a:sym typeface="Poppins"/>
            </a:endParaRPr>
          </a:p>
        </p:txBody>
      </p:sp>
      <p:pic>
        <p:nvPicPr>
          <p:cNvPr id="425" name="Google Shape;425;p58"/>
          <p:cNvPicPr preferRelativeResize="0"/>
          <p:nvPr/>
        </p:nvPicPr>
        <p:blipFill>
          <a:blip r:embed="rId3">
            <a:alphaModFix/>
          </a:blip>
          <a:stretch>
            <a:fillRect/>
          </a:stretch>
        </p:blipFill>
        <p:spPr>
          <a:xfrm>
            <a:off x="3706000" y="4640150"/>
            <a:ext cx="4516225" cy="2098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9"/>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Calculation graph</a:t>
            </a:r>
            <a:endParaRPr b="1">
              <a:latin typeface="Poppins"/>
              <a:ea typeface="Poppins"/>
              <a:cs typeface="Poppins"/>
              <a:sym typeface="Poppins"/>
            </a:endParaRPr>
          </a:p>
        </p:txBody>
      </p:sp>
      <p:pic>
        <p:nvPicPr>
          <p:cNvPr id="431" name="Google Shape;431;p59"/>
          <p:cNvPicPr preferRelativeResize="0"/>
          <p:nvPr/>
        </p:nvPicPr>
        <p:blipFill>
          <a:blip r:embed="rId3">
            <a:alphaModFix/>
          </a:blip>
          <a:stretch>
            <a:fillRect/>
          </a:stretch>
        </p:blipFill>
        <p:spPr>
          <a:xfrm>
            <a:off x="838200" y="1584225"/>
            <a:ext cx="7724775" cy="4467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0"/>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@tf.function</a:t>
            </a:r>
            <a:endParaRPr b="1">
              <a:latin typeface="Poppins"/>
              <a:ea typeface="Poppins"/>
              <a:cs typeface="Poppins"/>
              <a:sym typeface="Poppins"/>
            </a:endParaRPr>
          </a:p>
        </p:txBody>
      </p:sp>
      <p:pic>
        <p:nvPicPr>
          <p:cNvPr id="437" name="Google Shape;437;p60"/>
          <p:cNvPicPr preferRelativeResize="0"/>
          <p:nvPr/>
        </p:nvPicPr>
        <p:blipFill>
          <a:blip r:embed="rId3">
            <a:alphaModFix/>
          </a:blip>
          <a:stretch>
            <a:fillRect/>
          </a:stretch>
        </p:blipFill>
        <p:spPr>
          <a:xfrm>
            <a:off x="898275" y="1690825"/>
            <a:ext cx="7620000" cy="3314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781450" y="830275"/>
            <a:ext cx="10209000" cy="555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595959"/>
              </a:buClr>
              <a:buSzPct val="72727"/>
              <a:buFont typeface="Source Sans Pro"/>
              <a:buNone/>
            </a:pPr>
            <a:r>
              <a:rPr lang="pl-PL" b="1">
                <a:latin typeface="Poppins"/>
                <a:ea typeface="Poppins"/>
                <a:cs typeface="Poppins"/>
                <a:sym typeface="Poppins"/>
              </a:rPr>
              <a:t>What is a tensor?</a:t>
            </a:r>
            <a:endParaRPr b="1">
              <a:latin typeface="Poppins"/>
              <a:ea typeface="Poppins"/>
              <a:cs typeface="Poppins"/>
              <a:sym typeface="Poppins"/>
            </a:endParaRPr>
          </a:p>
        </p:txBody>
      </p:sp>
      <p:pic>
        <p:nvPicPr>
          <p:cNvPr id="100" name="Google Shape;100;p14"/>
          <p:cNvPicPr preferRelativeResize="0"/>
          <p:nvPr/>
        </p:nvPicPr>
        <p:blipFill>
          <a:blip r:embed="rId3">
            <a:alphaModFix/>
          </a:blip>
          <a:stretch>
            <a:fillRect/>
          </a:stretch>
        </p:blipFill>
        <p:spPr>
          <a:xfrm>
            <a:off x="314313" y="2901513"/>
            <a:ext cx="10391775" cy="2847975"/>
          </a:xfrm>
          <a:prstGeom prst="rect">
            <a:avLst/>
          </a:prstGeom>
          <a:noFill/>
          <a:ln>
            <a:noFill/>
          </a:ln>
        </p:spPr>
      </p:pic>
      <p:sp>
        <p:nvSpPr>
          <p:cNvPr id="101" name="Google Shape;101;p14"/>
          <p:cNvSpPr txBox="1"/>
          <p:nvPr/>
        </p:nvSpPr>
        <p:spPr>
          <a:xfrm>
            <a:off x="781450" y="1728050"/>
            <a:ext cx="10209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l-PL" sz="1600">
                <a:latin typeface="Poppins"/>
                <a:ea typeface="Poppins"/>
                <a:cs typeface="Poppins"/>
                <a:sym typeface="Poppins"/>
              </a:rPr>
              <a:t>Sometimes we need arrays with more dimensions. In general, the numbers of an array form a regular grid with a variable number of axes. We call it a tensor. It is a "container" for data. We can have an 0D tensor that fits one scalar. The tensor 1D is called a vector. A 2D tensor is a matrix.</a:t>
            </a:r>
            <a:endParaRPr sz="1600">
              <a:latin typeface="Poppins"/>
              <a:ea typeface="Poppins"/>
              <a:cs typeface="Poppins"/>
              <a:sym typeface="Poppi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1"/>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tf.autograph</a:t>
            </a:r>
            <a:endParaRPr b="1">
              <a:latin typeface="Poppins"/>
              <a:ea typeface="Poppins"/>
              <a:cs typeface="Poppins"/>
              <a:sym typeface="Poppins"/>
            </a:endParaRPr>
          </a:p>
        </p:txBody>
      </p:sp>
      <p:pic>
        <p:nvPicPr>
          <p:cNvPr id="443" name="Google Shape;443;p61"/>
          <p:cNvPicPr preferRelativeResize="0"/>
          <p:nvPr/>
        </p:nvPicPr>
        <p:blipFill>
          <a:blip r:embed="rId3">
            <a:alphaModFix/>
          </a:blip>
          <a:stretch>
            <a:fillRect/>
          </a:stretch>
        </p:blipFill>
        <p:spPr>
          <a:xfrm>
            <a:off x="970800" y="1335600"/>
            <a:ext cx="6840275" cy="5446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2"/>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Linear Regression Sequential API</a:t>
            </a:r>
            <a:endParaRPr b="1">
              <a:latin typeface="Poppins"/>
              <a:ea typeface="Poppins"/>
              <a:cs typeface="Poppins"/>
              <a:sym typeface="Poppins"/>
            </a:endParaRPr>
          </a:p>
        </p:txBody>
      </p:sp>
      <p:pic>
        <p:nvPicPr>
          <p:cNvPr id="449" name="Google Shape;449;p62"/>
          <p:cNvPicPr preferRelativeResize="0"/>
          <p:nvPr/>
        </p:nvPicPr>
        <p:blipFill>
          <a:blip r:embed="rId3">
            <a:alphaModFix/>
          </a:blip>
          <a:stretch>
            <a:fillRect/>
          </a:stretch>
        </p:blipFill>
        <p:spPr>
          <a:xfrm>
            <a:off x="1484850" y="1365725"/>
            <a:ext cx="7791304" cy="53773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Linear Regression Sequential API</a:t>
            </a:r>
            <a:endParaRPr b="1">
              <a:latin typeface="Poppins"/>
              <a:ea typeface="Poppins"/>
              <a:cs typeface="Poppins"/>
              <a:sym typeface="Poppins"/>
            </a:endParaRPr>
          </a:p>
        </p:txBody>
      </p:sp>
      <p:pic>
        <p:nvPicPr>
          <p:cNvPr id="455" name="Google Shape;455;p63"/>
          <p:cNvPicPr preferRelativeResize="0"/>
          <p:nvPr/>
        </p:nvPicPr>
        <p:blipFill>
          <a:blip r:embed="rId3">
            <a:alphaModFix/>
          </a:blip>
          <a:stretch>
            <a:fillRect/>
          </a:stretch>
        </p:blipFill>
        <p:spPr>
          <a:xfrm>
            <a:off x="960425" y="1366675"/>
            <a:ext cx="8715793" cy="5449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4"/>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Linear Regression Sequential API</a:t>
            </a:r>
            <a:endParaRPr b="1">
              <a:latin typeface="Poppins"/>
              <a:ea typeface="Poppins"/>
              <a:cs typeface="Poppins"/>
              <a:sym typeface="Poppins"/>
            </a:endParaRPr>
          </a:p>
        </p:txBody>
      </p:sp>
      <p:pic>
        <p:nvPicPr>
          <p:cNvPr id="461" name="Google Shape;461;p64"/>
          <p:cNvPicPr preferRelativeResize="0"/>
          <p:nvPr/>
        </p:nvPicPr>
        <p:blipFill>
          <a:blip r:embed="rId3">
            <a:alphaModFix/>
          </a:blip>
          <a:stretch>
            <a:fillRect/>
          </a:stretch>
        </p:blipFill>
        <p:spPr>
          <a:xfrm>
            <a:off x="1395825" y="1377050"/>
            <a:ext cx="9119376" cy="5353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6"/>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sz="4100" b="1">
                <a:latin typeface="Poppins"/>
                <a:ea typeface="Poppins"/>
                <a:cs typeface="Poppins"/>
                <a:sym typeface="Poppins"/>
              </a:rPr>
              <a:t>Logistic regression</a:t>
            </a:r>
            <a:endParaRPr sz="4100" b="1">
              <a:latin typeface="Poppins"/>
              <a:ea typeface="Poppins"/>
              <a:cs typeface="Poppins"/>
              <a:sym typeface="Poppins"/>
            </a:endParaRPr>
          </a:p>
        </p:txBody>
      </p:sp>
      <p:sp>
        <p:nvSpPr>
          <p:cNvPr id="473" name="Google Shape;473;p66"/>
          <p:cNvSpPr txBox="1">
            <a:spLocks noGrp="1"/>
          </p:cNvSpPr>
          <p:nvPr>
            <p:ph type="body" idx="1"/>
          </p:nvPr>
        </p:nvSpPr>
        <p:spPr>
          <a:xfrm>
            <a:off x="838200" y="1625600"/>
            <a:ext cx="10582200" cy="3136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r>
              <a:rPr lang="pl-PL" sz="2390">
                <a:latin typeface="Poppins"/>
                <a:ea typeface="Poppins"/>
                <a:cs typeface="Poppins"/>
                <a:sym typeface="Poppins"/>
              </a:rPr>
              <a:t>It's worth considering what an equation for a classifier is. A common math trick is to use the sigmoid function. The sigmoid plotted in the figure below, commonly denoted by the symbol σ, is a function that transforms the real numbers ℝ to the range (0, 1). This property is useful because we can interpret the sigmoid output as the probability of an event (converting discrete events to continuous values is a recurring theme in machine learning).</a:t>
            </a:r>
            <a:endParaRPr sz="2600">
              <a:latin typeface="Poppins"/>
              <a:ea typeface="Poppins"/>
              <a:cs typeface="Poppins"/>
              <a:sym typeface="Poppins"/>
            </a:endParaRPr>
          </a:p>
        </p:txBody>
      </p:sp>
      <p:pic>
        <p:nvPicPr>
          <p:cNvPr id="474" name="Google Shape;474;p66"/>
          <p:cNvPicPr preferRelativeResize="0"/>
          <p:nvPr/>
        </p:nvPicPr>
        <p:blipFill rotWithShape="1">
          <a:blip r:embed="rId3">
            <a:alphaModFix/>
          </a:blip>
          <a:srcRect/>
          <a:stretch/>
        </p:blipFill>
        <p:spPr>
          <a:xfrm>
            <a:off x="2628900" y="4762500"/>
            <a:ext cx="5470207" cy="185033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7"/>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dirty="0">
                <a:latin typeface="Poppins"/>
                <a:ea typeface="Poppins"/>
                <a:cs typeface="Poppins"/>
                <a:sym typeface="Poppins"/>
              </a:rPr>
              <a:t>Logistic Regression with MNIST</a:t>
            </a:r>
            <a:endParaRPr b="1" dirty="0">
              <a:latin typeface="Poppins"/>
              <a:ea typeface="Poppins"/>
              <a:cs typeface="Poppins"/>
              <a:sym typeface="Poppins"/>
            </a:endParaRPr>
          </a:p>
        </p:txBody>
      </p:sp>
      <p:pic>
        <p:nvPicPr>
          <p:cNvPr id="480" name="Google Shape;480;p67"/>
          <p:cNvPicPr preferRelativeResize="0"/>
          <p:nvPr/>
        </p:nvPicPr>
        <p:blipFill>
          <a:blip r:embed="rId3">
            <a:alphaModFix/>
          </a:blip>
          <a:stretch>
            <a:fillRect/>
          </a:stretch>
        </p:blipFill>
        <p:spPr>
          <a:xfrm>
            <a:off x="838200" y="1501350"/>
            <a:ext cx="9824453" cy="48623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8"/>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Logistic Regression with MNIST</a:t>
            </a:r>
            <a:endParaRPr b="1">
              <a:latin typeface="Poppins"/>
              <a:ea typeface="Poppins"/>
              <a:cs typeface="Poppins"/>
              <a:sym typeface="Poppins"/>
            </a:endParaRPr>
          </a:p>
        </p:txBody>
      </p:sp>
      <p:pic>
        <p:nvPicPr>
          <p:cNvPr id="486" name="Google Shape;486;p68"/>
          <p:cNvPicPr preferRelativeResize="0"/>
          <p:nvPr/>
        </p:nvPicPr>
        <p:blipFill>
          <a:blip r:embed="rId3">
            <a:alphaModFix/>
          </a:blip>
          <a:stretch>
            <a:fillRect/>
          </a:stretch>
        </p:blipFill>
        <p:spPr>
          <a:xfrm>
            <a:off x="867375" y="1563525"/>
            <a:ext cx="10457249" cy="4335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9"/>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Logistic Regression with MNIST</a:t>
            </a:r>
            <a:endParaRPr b="1">
              <a:latin typeface="Poppins"/>
              <a:ea typeface="Poppins"/>
              <a:cs typeface="Poppins"/>
              <a:sym typeface="Poppins"/>
            </a:endParaRPr>
          </a:p>
        </p:txBody>
      </p:sp>
      <p:pic>
        <p:nvPicPr>
          <p:cNvPr id="492" name="Google Shape;492;p69"/>
          <p:cNvPicPr preferRelativeResize="0"/>
          <p:nvPr/>
        </p:nvPicPr>
        <p:blipFill>
          <a:blip r:embed="rId3">
            <a:alphaModFix/>
          </a:blip>
          <a:stretch>
            <a:fillRect/>
          </a:stretch>
        </p:blipFill>
        <p:spPr>
          <a:xfrm>
            <a:off x="838200" y="1604950"/>
            <a:ext cx="9304455" cy="4862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0"/>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Logistic Regression with MNIST</a:t>
            </a:r>
            <a:endParaRPr b="1">
              <a:latin typeface="Poppins"/>
              <a:ea typeface="Poppins"/>
              <a:cs typeface="Poppins"/>
              <a:sym typeface="Poppins"/>
            </a:endParaRPr>
          </a:p>
        </p:txBody>
      </p:sp>
      <p:pic>
        <p:nvPicPr>
          <p:cNvPr id="498" name="Google Shape;498;p70"/>
          <p:cNvPicPr preferRelativeResize="0"/>
          <p:nvPr/>
        </p:nvPicPr>
        <p:blipFill>
          <a:blip r:embed="rId3">
            <a:alphaModFix/>
          </a:blip>
          <a:stretch>
            <a:fillRect/>
          </a:stretch>
        </p:blipFill>
        <p:spPr>
          <a:xfrm>
            <a:off x="385663" y="1781375"/>
            <a:ext cx="11420676" cy="3525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1"/>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Logistic Regression with MNIST</a:t>
            </a:r>
            <a:endParaRPr b="1">
              <a:latin typeface="Poppins"/>
              <a:ea typeface="Poppins"/>
              <a:cs typeface="Poppins"/>
              <a:sym typeface="Poppins"/>
            </a:endParaRPr>
          </a:p>
        </p:txBody>
      </p:sp>
      <p:pic>
        <p:nvPicPr>
          <p:cNvPr id="504" name="Google Shape;504;p71"/>
          <p:cNvPicPr preferRelativeResize="0"/>
          <p:nvPr/>
        </p:nvPicPr>
        <p:blipFill>
          <a:blip r:embed="rId3">
            <a:alphaModFix/>
          </a:blip>
          <a:stretch>
            <a:fillRect/>
          </a:stretch>
        </p:blipFill>
        <p:spPr>
          <a:xfrm>
            <a:off x="774150" y="1821875"/>
            <a:ext cx="10643702" cy="33979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What is a tensor?</a:t>
            </a:r>
            <a:endParaRPr b="1">
              <a:latin typeface="Poppins"/>
              <a:ea typeface="Poppins"/>
              <a:cs typeface="Poppins"/>
              <a:sym typeface="Poppins"/>
            </a:endParaRPr>
          </a:p>
        </p:txBody>
      </p:sp>
      <p:pic>
        <p:nvPicPr>
          <p:cNvPr id="107" name="Google Shape;107;p15"/>
          <p:cNvPicPr preferRelativeResize="0"/>
          <p:nvPr/>
        </p:nvPicPr>
        <p:blipFill>
          <a:blip r:embed="rId3">
            <a:alphaModFix/>
          </a:blip>
          <a:stretch>
            <a:fillRect/>
          </a:stretch>
        </p:blipFill>
        <p:spPr>
          <a:xfrm>
            <a:off x="2767325" y="1645850"/>
            <a:ext cx="5629275" cy="2800350"/>
          </a:xfrm>
          <a:prstGeom prst="rect">
            <a:avLst/>
          </a:prstGeom>
          <a:noFill/>
          <a:ln>
            <a:noFill/>
          </a:ln>
        </p:spPr>
      </p:pic>
      <p:sp>
        <p:nvSpPr>
          <p:cNvPr id="108" name="Google Shape;108;p15"/>
          <p:cNvSpPr txBox="1"/>
          <p:nvPr/>
        </p:nvSpPr>
        <p:spPr>
          <a:xfrm>
            <a:off x="838200" y="4446200"/>
            <a:ext cx="100785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l-PL" sz="1700">
                <a:latin typeface="Poppins"/>
                <a:ea typeface="Poppins"/>
                <a:cs typeface="Poppins"/>
                <a:sym typeface="Poppins"/>
              </a:rPr>
              <a:t>We often need to store multiple 2D tensors together. We get a 3D tensor, i.e. a cube of numbers. We can connect these cubes / cubes together to form 4D, 5D, ... ND tensors.</a:t>
            </a:r>
            <a:endParaRPr sz="1700">
              <a:latin typeface="Poppins"/>
              <a:ea typeface="Poppins"/>
              <a:cs typeface="Poppins"/>
              <a:sym typeface="Poppins"/>
            </a:endParaRPr>
          </a:p>
          <a:p>
            <a:pPr marL="0" lvl="0" indent="0" algn="l" rtl="0">
              <a:spcBef>
                <a:spcPts val="0"/>
              </a:spcBef>
              <a:spcAft>
                <a:spcPts val="0"/>
              </a:spcAft>
              <a:buNone/>
            </a:pPr>
            <a:r>
              <a:rPr lang="pl-PL" sz="1700">
                <a:latin typeface="Poppins"/>
                <a:ea typeface="Poppins"/>
                <a:cs typeface="Poppins"/>
                <a:sym typeface="Poppins"/>
              </a:rPr>
              <a:t>We denote tensors by using bold font and capital letters. For example, the tensor element </a:t>
            </a:r>
            <a:r>
              <a:rPr lang="pl-PL" sz="1700" b="1">
                <a:latin typeface="Poppins"/>
                <a:ea typeface="Poppins"/>
                <a:cs typeface="Poppins"/>
                <a:sym typeface="Poppins"/>
              </a:rPr>
              <a:t>A</a:t>
            </a:r>
            <a:r>
              <a:rPr lang="pl-PL" sz="1700">
                <a:latin typeface="Poppins"/>
                <a:ea typeface="Poppins"/>
                <a:cs typeface="Poppins"/>
                <a:sym typeface="Poppins"/>
              </a:rPr>
              <a:t> with the coordinates (i, j, k) is written as </a:t>
            </a:r>
            <a:r>
              <a:rPr lang="pl-PL" sz="1700" b="1">
                <a:latin typeface="Poppins"/>
                <a:ea typeface="Poppins"/>
                <a:cs typeface="Poppins"/>
                <a:sym typeface="Poppins"/>
              </a:rPr>
              <a:t>A</a:t>
            </a:r>
            <a:r>
              <a:rPr lang="pl-PL" sz="1700" b="1" baseline="-25000">
                <a:latin typeface="Poppins"/>
                <a:ea typeface="Poppins"/>
                <a:cs typeface="Poppins"/>
                <a:sym typeface="Poppins"/>
              </a:rPr>
              <a:t>i,j,k</a:t>
            </a:r>
            <a:r>
              <a:rPr lang="pl-PL" sz="1700">
                <a:latin typeface="Poppins"/>
                <a:ea typeface="Poppins"/>
                <a:cs typeface="Poppins"/>
                <a:sym typeface="Poppins"/>
              </a:rPr>
              <a:t>. In machine learning, we use tensors to store various types of data, e.g. 3D tensors for time series, 4D for images, and 5D for video.</a:t>
            </a:r>
            <a:endParaRPr sz="1700">
              <a:latin typeface="Poppins"/>
              <a:ea typeface="Poppins"/>
              <a:cs typeface="Poppins"/>
              <a:sym typeface="Poppi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2"/>
          <p:cNvSpPr txBox="1">
            <a:spLocks noGrp="1"/>
          </p:cNvSpPr>
          <p:nvPr>
            <p:ph type="title"/>
          </p:nvPr>
        </p:nvSpPr>
        <p:spPr>
          <a:xfrm>
            <a:off x="838200" y="365125"/>
            <a:ext cx="10629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Fashion MNIST with Neural Network</a:t>
            </a:r>
            <a:endParaRPr b="1">
              <a:latin typeface="Poppins"/>
              <a:ea typeface="Poppins"/>
              <a:cs typeface="Poppins"/>
              <a:sym typeface="Poppins"/>
            </a:endParaRPr>
          </a:p>
        </p:txBody>
      </p:sp>
      <p:pic>
        <p:nvPicPr>
          <p:cNvPr id="510" name="Google Shape;510;p72"/>
          <p:cNvPicPr preferRelativeResize="0"/>
          <p:nvPr/>
        </p:nvPicPr>
        <p:blipFill>
          <a:blip r:embed="rId3">
            <a:alphaModFix/>
          </a:blip>
          <a:stretch>
            <a:fillRect/>
          </a:stretch>
        </p:blipFill>
        <p:spPr>
          <a:xfrm>
            <a:off x="614313" y="1688924"/>
            <a:ext cx="10963374" cy="3480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3"/>
          <p:cNvSpPr txBox="1">
            <a:spLocks noGrp="1"/>
          </p:cNvSpPr>
          <p:nvPr>
            <p:ph type="title"/>
          </p:nvPr>
        </p:nvSpPr>
        <p:spPr>
          <a:xfrm>
            <a:off x="838200" y="365125"/>
            <a:ext cx="10629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Fashion MNIST with Neural Network</a:t>
            </a:r>
            <a:endParaRPr b="1">
              <a:latin typeface="Poppins"/>
              <a:ea typeface="Poppins"/>
              <a:cs typeface="Poppins"/>
              <a:sym typeface="Poppins"/>
            </a:endParaRPr>
          </a:p>
        </p:txBody>
      </p:sp>
      <p:pic>
        <p:nvPicPr>
          <p:cNvPr id="516" name="Google Shape;516;p73"/>
          <p:cNvPicPr preferRelativeResize="0"/>
          <p:nvPr/>
        </p:nvPicPr>
        <p:blipFill>
          <a:blip r:embed="rId3">
            <a:alphaModFix/>
          </a:blip>
          <a:stretch>
            <a:fillRect/>
          </a:stretch>
        </p:blipFill>
        <p:spPr>
          <a:xfrm>
            <a:off x="665150" y="1811175"/>
            <a:ext cx="10721400" cy="3722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4"/>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Explore Tensorboard</a:t>
            </a:r>
            <a:endParaRPr b="1">
              <a:latin typeface="Poppins"/>
              <a:ea typeface="Poppins"/>
              <a:cs typeface="Poppins"/>
              <a:sym typeface="Poppins"/>
            </a:endParaRPr>
          </a:p>
        </p:txBody>
      </p:sp>
      <p:pic>
        <p:nvPicPr>
          <p:cNvPr id="522" name="Google Shape;522;p74"/>
          <p:cNvPicPr preferRelativeResize="0"/>
          <p:nvPr/>
        </p:nvPicPr>
        <p:blipFill>
          <a:blip r:embed="rId3">
            <a:alphaModFix/>
          </a:blip>
          <a:stretch>
            <a:fillRect/>
          </a:stretch>
        </p:blipFill>
        <p:spPr>
          <a:xfrm>
            <a:off x="1702275" y="1528575"/>
            <a:ext cx="7878976" cy="46596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5"/>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Tensorflow Lite</a:t>
            </a:r>
            <a:endParaRPr b="1">
              <a:latin typeface="Poppins"/>
              <a:ea typeface="Poppins"/>
              <a:cs typeface="Poppins"/>
              <a:sym typeface="Poppins"/>
            </a:endParaRPr>
          </a:p>
        </p:txBody>
      </p:sp>
      <p:sp>
        <p:nvSpPr>
          <p:cNvPr id="528" name="Google Shape;528;p75"/>
          <p:cNvSpPr txBox="1"/>
          <p:nvPr/>
        </p:nvSpPr>
        <p:spPr>
          <a:xfrm>
            <a:off x="921750" y="1378200"/>
            <a:ext cx="9790800" cy="410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l-PL" sz="2000">
                <a:latin typeface="Poppins"/>
                <a:ea typeface="Poppins"/>
                <a:cs typeface="Poppins"/>
                <a:sym typeface="Poppins"/>
              </a:rPr>
              <a:t>Advantages of using the tensorflow application on mobile devices:</a:t>
            </a:r>
            <a:endParaRPr sz="2000">
              <a:latin typeface="Poppins"/>
              <a:ea typeface="Poppins"/>
              <a:cs typeface="Poppins"/>
              <a:sym typeface="Poppins"/>
            </a:endParaRPr>
          </a:p>
          <a:p>
            <a:pPr marL="0" lvl="0" indent="0" algn="l" rtl="0">
              <a:lnSpc>
                <a:spcPct val="115000"/>
              </a:lnSpc>
              <a:spcBef>
                <a:spcPts val="0"/>
              </a:spcBef>
              <a:spcAft>
                <a:spcPts val="0"/>
              </a:spcAft>
              <a:buNone/>
            </a:pPr>
            <a:endParaRPr sz="2000">
              <a:latin typeface="Poppins"/>
              <a:ea typeface="Poppins"/>
              <a:cs typeface="Poppins"/>
              <a:sym typeface="Poppins"/>
            </a:endParaRPr>
          </a:p>
          <a:p>
            <a:pPr marL="0" lvl="0" indent="0" algn="l" rtl="0">
              <a:lnSpc>
                <a:spcPct val="115000"/>
              </a:lnSpc>
              <a:spcBef>
                <a:spcPts val="0"/>
              </a:spcBef>
              <a:spcAft>
                <a:spcPts val="0"/>
              </a:spcAft>
              <a:buNone/>
            </a:pPr>
            <a:r>
              <a:rPr lang="pl-PL" sz="2000" b="1">
                <a:latin typeface="Poppins"/>
                <a:ea typeface="Poppins"/>
                <a:cs typeface="Poppins"/>
                <a:sym typeface="Poppins"/>
              </a:rPr>
              <a:t>Privacy </a:t>
            </a:r>
            <a:r>
              <a:rPr lang="pl-PL" sz="2000">
                <a:latin typeface="Poppins"/>
                <a:ea typeface="Poppins"/>
                <a:cs typeface="Poppins"/>
                <a:sym typeface="Poppins"/>
              </a:rPr>
              <a:t>— if training of the ML model can be performed on the device</a:t>
            </a:r>
            <a:endParaRPr sz="2000">
              <a:latin typeface="Poppins"/>
              <a:ea typeface="Poppins"/>
              <a:cs typeface="Poppins"/>
              <a:sym typeface="Poppins"/>
            </a:endParaRPr>
          </a:p>
          <a:p>
            <a:pPr marL="0" lvl="0" indent="0" algn="l" rtl="0">
              <a:lnSpc>
                <a:spcPct val="115000"/>
              </a:lnSpc>
              <a:spcBef>
                <a:spcPts val="0"/>
              </a:spcBef>
              <a:spcAft>
                <a:spcPts val="0"/>
              </a:spcAft>
              <a:buClr>
                <a:schemeClr val="dk1"/>
              </a:buClr>
              <a:buSzPts val="1100"/>
              <a:buFont typeface="Arial"/>
              <a:buNone/>
            </a:pPr>
            <a:r>
              <a:rPr lang="pl-PL" sz="2000" b="1">
                <a:latin typeface="Poppins"/>
                <a:ea typeface="Poppins"/>
                <a:cs typeface="Poppins"/>
                <a:sym typeface="Poppins"/>
              </a:rPr>
              <a:t>Offline forecasting or classification</a:t>
            </a:r>
            <a:endParaRPr sz="2000" b="1">
              <a:latin typeface="Poppins"/>
              <a:ea typeface="Poppins"/>
              <a:cs typeface="Poppins"/>
              <a:sym typeface="Poppins"/>
            </a:endParaRPr>
          </a:p>
          <a:p>
            <a:pPr marL="0" lvl="0" indent="0" algn="l" rtl="0">
              <a:lnSpc>
                <a:spcPct val="115000"/>
              </a:lnSpc>
              <a:spcBef>
                <a:spcPts val="0"/>
              </a:spcBef>
              <a:spcAft>
                <a:spcPts val="0"/>
              </a:spcAft>
              <a:buClr>
                <a:schemeClr val="dk1"/>
              </a:buClr>
              <a:buSzPts val="1100"/>
              <a:buFont typeface="Arial"/>
              <a:buNone/>
            </a:pPr>
            <a:r>
              <a:rPr lang="pl-PL" sz="2000" b="1">
                <a:latin typeface="Poppins"/>
                <a:ea typeface="Poppins"/>
                <a:cs typeface="Poppins"/>
                <a:sym typeface="Poppins"/>
              </a:rPr>
              <a:t>Development of smart devices</a:t>
            </a:r>
            <a:endParaRPr sz="2000" b="1">
              <a:latin typeface="Poppins"/>
              <a:ea typeface="Poppins"/>
              <a:cs typeface="Poppins"/>
              <a:sym typeface="Poppins"/>
            </a:endParaRPr>
          </a:p>
          <a:p>
            <a:pPr marL="0" lvl="0" indent="0" algn="l" rtl="0">
              <a:lnSpc>
                <a:spcPct val="115000"/>
              </a:lnSpc>
              <a:spcBef>
                <a:spcPts val="0"/>
              </a:spcBef>
              <a:spcAft>
                <a:spcPts val="0"/>
              </a:spcAft>
              <a:buClr>
                <a:schemeClr val="dk1"/>
              </a:buClr>
              <a:buSzPts val="1100"/>
              <a:buFont typeface="Arial"/>
              <a:buNone/>
            </a:pPr>
            <a:r>
              <a:rPr lang="pl-PL" sz="2000" b="1">
                <a:latin typeface="Poppins"/>
                <a:ea typeface="Poppins"/>
                <a:cs typeface="Poppins"/>
                <a:sym typeface="Poppins"/>
              </a:rPr>
              <a:t>Machine Learning based systems can be more energy efficient</a:t>
            </a:r>
            <a:endParaRPr sz="2000" b="1">
              <a:latin typeface="Poppins"/>
              <a:ea typeface="Poppins"/>
              <a:cs typeface="Poppins"/>
              <a:sym typeface="Poppins"/>
            </a:endParaRPr>
          </a:p>
          <a:p>
            <a:pPr marL="0" lvl="0" indent="0" algn="l" rtl="0">
              <a:lnSpc>
                <a:spcPct val="115000"/>
              </a:lnSpc>
              <a:spcBef>
                <a:spcPts val="0"/>
              </a:spcBef>
              <a:spcAft>
                <a:spcPts val="0"/>
              </a:spcAft>
              <a:buClr>
                <a:schemeClr val="dk1"/>
              </a:buClr>
              <a:buSzPts val="1100"/>
              <a:buFont typeface="Arial"/>
              <a:buNone/>
            </a:pPr>
            <a:r>
              <a:rPr lang="pl-PL" sz="2000" b="1">
                <a:latin typeface="Poppins"/>
                <a:ea typeface="Poppins"/>
                <a:cs typeface="Poppins"/>
                <a:sym typeface="Poppins"/>
              </a:rPr>
              <a:t>Use of data from the Internet of Things devices</a:t>
            </a:r>
            <a:endParaRPr sz="2000" b="1">
              <a:latin typeface="Poppins"/>
              <a:ea typeface="Poppins"/>
              <a:cs typeface="Poppins"/>
              <a:sym typeface="Poppins"/>
            </a:endParaRPr>
          </a:p>
          <a:p>
            <a:pPr marL="0" lvl="0" indent="0" algn="l" rtl="0">
              <a:lnSpc>
                <a:spcPct val="115000"/>
              </a:lnSpc>
              <a:spcBef>
                <a:spcPts val="0"/>
              </a:spcBef>
              <a:spcAft>
                <a:spcPts val="0"/>
              </a:spcAft>
              <a:buNone/>
            </a:pPr>
            <a:endParaRPr sz="2000" b="1">
              <a:latin typeface="Poppins"/>
              <a:ea typeface="Poppins"/>
              <a:cs typeface="Poppins"/>
              <a:sym typeface="Poppins"/>
            </a:endParaRPr>
          </a:p>
          <a:p>
            <a:pPr marL="0" lvl="0" indent="0" algn="l" rtl="0">
              <a:lnSpc>
                <a:spcPct val="115000"/>
              </a:lnSpc>
              <a:spcBef>
                <a:spcPts val="0"/>
              </a:spcBef>
              <a:spcAft>
                <a:spcPts val="0"/>
              </a:spcAft>
              <a:buNone/>
            </a:pPr>
            <a:endParaRPr sz="1900" b="1">
              <a:latin typeface="Poppins"/>
              <a:ea typeface="Poppins"/>
              <a:cs typeface="Poppins"/>
              <a:sym typeface="Poppins"/>
            </a:endParaRPr>
          </a:p>
        </p:txBody>
      </p:sp>
      <p:pic>
        <p:nvPicPr>
          <p:cNvPr id="529" name="Google Shape;529;p75"/>
          <p:cNvPicPr preferRelativeResize="0"/>
          <p:nvPr/>
        </p:nvPicPr>
        <p:blipFill>
          <a:blip r:embed="rId3">
            <a:alphaModFix/>
          </a:blip>
          <a:stretch>
            <a:fillRect/>
          </a:stretch>
        </p:blipFill>
        <p:spPr>
          <a:xfrm>
            <a:off x="921750" y="4233823"/>
            <a:ext cx="3486549" cy="1961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6"/>
          <p:cNvSpPr txBox="1">
            <a:spLocks noGrp="1"/>
          </p:cNvSpPr>
          <p:nvPr>
            <p:ph type="title"/>
          </p:nvPr>
        </p:nvSpPr>
        <p:spPr>
          <a:xfrm>
            <a:off x="882650" y="421575"/>
            <a:ext cx="9869700" cy="597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595959"/>
              </a:buClr>
              <a:buSzPct val="72727"/>
              <a:buFont typeface="Source Sans Pro"/>
              <a:buNone/>
            </a:pPr>
            <a:r>
              <a:rPr lang="pl-PL" b="1">
                <a:latin typeface="Poppins"/>
                <a:ea typeface="Poppins"/>
                <a:cs typeface="Poppins"/>
                <a:sym typeface="Poppins"/>
              </a:rPr>
              <a:t>The tensorflow lite architecture</a:t>
            </a:r>
            <a:endParaRPr b="1">
              <a:latin typeface="Poppins"/>
              <a:ea typeface="Poppins"/>
              <a:cs typeface="Poppins"/>
              <a:sym typeface="Poppins"/>
            </a:endParaRPr>
          </a:p>
        </p:txBody>
      </p:sp>
      <p:pic>
        <p:nvPicPr>
          <p:cNvPr id="535" name="Google Shape;535;p76"/>
          <p:cNvPicPr preferRelativeResize="0"/>
          <p:nvPr/>
        </p:nvPicPr>
        <p:blipFill>
          <a:blip r:embed="rId3">
            <a:alphaModFix/>
          </a:blip>
          <a:stretch>
            <a:fillRect/>
          </a:stretch>
        </p:blipFill>
        <p:spPr>
          <a:xfrm>
            <a:off x="3971175" y="1497200"/>
            <a:ext cx="4114800" cy="4800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7"/>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Recommended materials related to the topic </a:t>
            </a:r>
            <a:endParaRPr b="1">
              <a:latin typeface="Poppins"/>
              <a:ea typeface="Poppins"/>
              <a:cs typeface="Poppins"/>
              <a:sym typeface="Poppins"/>
            </a:endParaRPr>
          </a:p>
        </p:txBody>
      </p:sp>
      <p:sp>
        <p:nvSpPr>
          <p:cNvPr id="541" name="Google Shape;541;p77"/>
          <p:cNvSpPr txBox="1">
            <a:spLocks noGrp="1"/>
          </p:cNvSpPr>
          <p:nvPr>
            <p:ph type="body" idx="1"/>
          </p:nvPr>
        </p:nvSpPr>
        <p:spPr>
          <a:xfrm>
            <a:off x="838200" y="2488500"/>
            <a:ext cx="10515600" cy="2051100"/>
          </a:xfrm>
          <a:prstGeom prst="rect">
            <a:avLst/>
          </a:prstGeom>
          <a:noFill/>
          <a:ln>
            <a:noFill/>
          </a:ln>
        </p:spPr>
        <p:txBody>
          <a:bodyPr spcFirstLastPara="1" wrap="square" lIns="91425" tIns="45700" rIns="91425" bIns="45700" anchor="t" anchorCtr="0">
            <a:noAutofit/>
          </a:bodyPr>
          <a:lstStyle/>
          <a:p>
            <a:pPr marL="457200" lvl="0" indent="0" algn="l" rtl="0">
              <a:lnSpc>
                <a:spcPct val="180000"/>
              </a:lnSpc>
              <a:spcBef>
                <a:spcPts val="0"/>
              </a:spcBef>
              <a:spcAft>
                <a:spcPts val="0"/>
              </a:spcAft>
              <a:buSzPts val="688"/>
              <a:buNone/>
            </a:pPr>
            <a:r>
              <a:rPr lang="pl-PL" sz="2550" u="sng">
                <a:solidFill>
                  <a:schemeClr val="hlink"/>
                </a:solidFill>
                <a:hlinkClick r:id="rId3"/>
              </a:rPr>
              <a:t>https://www.tensorflow.org/guide</a:t>
            </a:r>
            <a:r>
              <a:rPr lang="pl-PL" sz="2550"/>
              <a:t> </a:t>
            </a:r>
            <a:endParaRPr sz="2550"/>
          </a:p>
          <a:p>
            <a:pPr marL="457200" lvl="0" indent="0" algn="l" rtl="0">
              <a:lnSpc>
                <a:spcPct val="180000"/>
              </a:lnSpc>
              <a:spcBef>
                <a:spcPts val="0"/>
              </a:spcBef>
              <a:spcAft>
                <a:spcPts val="0"/>
              </a:spcAft>
              <a:buSzPts val="688"/>
              <a:buNone/>
            </a:pPr>
            <a:r>
              <a:rPr lang="pl-PL" sz="2550" u="sng">
                <a:solidFill>
                  <a:schemeClr val="hlink"/>
                </a:solidFill>
                <a:hlinkClick r:id="rId4"/>
              </a:rPr>
              <a:t>https://www.tensorflow.org/tutorials</a:t>
            </a:r>
            <a:endParaRPr sz="2550"/>
          </a:p>
          <a:p>
            <a:pPr marL="457200" lvl="0" indent="0" algn="l" rtl="0">
              <a:lnSpc>
                <a:spcPct val="180000"/>
              </a:lnSpc>
              <a:spcBef>
                <a:spcPts val="1000"/>
              </a:spcBef>
              <a:spcAft>
                <a:spcPts val="0"/>
              </a:spcAft>
              <a:buSzPts val="688"/>
              <a:buNone/>
            </a:pPr>
            <a:r>
              <a:rPr lang="pl-PL" sz="2550" u="sng">
                <a:solidFill>
                  <a:schemeClr val="hlink"/>
                </a:solidFill>
                <a:hlinkClick r:id="rId5"/>
              </a:rPr>
              <a:t>https://www.tutorialspoint.com/tensorflow/index.htm</a:t>
            </a:r>
            <a:endParaRPr sz="2550"/>
          </a:p>
          <a:p>
            <a:pPr marL="457200" lvl="0" indent="0" algn="l" rtl="0">
              <a:lnSpc>
                <a:spcPct val="180000"/>
              </a:lnSpc>
              <a:spcBef>
                <a:spcPts val="1000"/>
              </a:spcBef>
              <a:spcAft>
                <a:spcPts val="0"/>
              </a:spcAft>
              <a:buSzPts val="688"/>
              <a:buNone/>
            </a:pPr>
            <a:r>
              <a:rPr lang="pl-PL" sz="2550" u="sng">
                <a:solidFill>
                  <a:schemeClr val="hlink"/>
                </a:solidFill>
                <a:hlinkClick r:id="rId6"/>
              </a:rPr>
              <a:t>https://adventuresinmachinelearning.com/python-tensorflow-tutorial</a:t>
            </a:r>
            <a:endParaRPr sz="2550"/>
          </a:p>
          <a:p>
            <a:pPr marL="0" lvl="0" indent="0" algn="l" rtl="0">
              <a:lnSpc>
                <a:spcPct val="180000"/>
              </a:lnSpc>
              <a:spcBef>
                <a:spcPts val="1000"/>
              </a:spcBef>
              <a:spcAft>
                <a:spcPts val="0"/>
              </a:spcAft>
              <a:buClr>
                <a:srgbClr val="595959"/>
              </a:buClr>
              <a:buSzPts val="1750"/>
              <a:buNone/>
            </a:pPr>
            <a:endParaRPr sz="25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Getting started with tensorflow</a:t>
            </a:r>
            <a:endParaRPr b="1">
              <a:latin typeface="Poppins"/>
              <a:ea typeface="Poppins"/>
              <a:cs typeface="Poppins"/>
              <a:sym typeface="Poppins"/>
            </a:endParaRPr>
          </a:p>
        </p:txBody>
      </p:sp>
      <p:sp>
        <p:nvSpPr>
          <p:cNvPr id="114" name="Google Shape;114;p16"/>
          <p:cNvSpPr txBox="1">
            <a:spLocks noGrp="1"/>
          </p:cNvSpPr>
          <p:nvPr>
            <p:ph type="body" idx="1"/>
          </p:nvPr>
        </p:nvSpPr>
        <p:spPr>
          <a:xfrm>
            <a:off x="838200" y="1962800"/>
            <a:ext cx="9957900" cy="4351200"/>
          </a:xfrm>
          <a:prstGeom prst="rect">
            <a:avLst/>
          </a:prstGeom>
          <a:noFill/>
          <a:ln>
            <a:noFill/>
          </a:ln>
        </p:spPr>
        <p:txBody>
          <a:bodyPr spcFirstLastPara="1" wrap="square" lIns="91425" tIns="45700" rIns="91425" bIns="45700" anchor="t" anchorCtr="0">
            <a:noAutofit/>
          </a:bodyPr>
          <a:lstStyle/>
          <a:p>
            <a:pPr marL="228600" lvl="0" indent="-254000" algn="l" rtl="0">
              <a:lnSpc>
                <a:spcPct val="80000"/>
              </a:lnSpc>
              <a:spcBef>
                <a:spcPts val="0"/>
              </a:spcBef>
              <a:spcAft>
                <a:spcPts val="0"/>
              </a:spcAft>
              <a:buClr>
                <a:srgbClr val="595959"/>
              </a:buClr>
              <a:buSzPts val="3200"/>
              <a:buFont typeface="Poppins"/>
              <a:buChar char="•"/>
            </a:pPr>
            <a:r>
              <a:rPr lang="pl-PL" sz="2400">
                <a:latin typeface="Poppins"/>
                <a:ea typeface="Poppins"/>
                <a:cs typeface="Poppins"/>
                <a:sym typeface="Poppins"/>
              </a:rPr>
              <a:t>Installation details may depend on your hardware, it is recommended to use the official tf documentation (</a:t>
            </a:r>
            <a:r>
              <a:rPr lang="pl-PL" sz="2400" u="sng">
                <a:solidFill>
                  <a:schemeClr val="hlink"/>
                </a:solidFill>
                <a:latin typeface="Poppins"/>
                <a:ea typeface="Poppins"/>
                <a:cs typeface="Poppins"/>
                <a:sym typeface="Poppins"/>
                <a:hlinkClick r:id="rId3"/>
              </a:rPr>
              <a:t>https://www.tensorflow.org/api_docs/python/tf</a:t>
            </a:r>
            <a:r>
              <a:rPr lang="pl-PL" sz="2400">
                <a:latin typeface="Poppins"/>
                <a:ea typeface="Poppins"/>
                <a:cs typeface="Poppins"/>
                <a:sym typeface="Poppins"/>
              </a:rPr>
              <a:t>)</a:t>
            </a:r>
            <a:endParaRPr sz="2400">
              <a:latin typeface="Poppins"/>
              <a:ea typeface="Poppins"/>
              <a:cs typeface="Poppins"/>
              <a:sym typeface="Poppins"/>
            </a:endParaRPr>
          </a:p>
          <a:p>
            <a:pPr marL="228600" lvl="0" indent="-254000" algn="l" rtl="0">
              <a:lnSpc>
                <a:spcPct val="80000"/>
              </a:lnSpc>
              <a:spcBef>
                <a:spcPts val="1000"/>
              </a:spcBef>
              <a:spcAft>
                <a:spcPts val="0"/>
              </a:spcAft>
              <a:buClr>
                <a:srgbClr val="595959"/>
              </a:buClr>
              <a:buSzPts val="3200"/>
              <a:buFont typeface="Poppins"/>
              <a:buChar char="•"/>
            </a:pPr>
            <a:r>
              <a:rPr lang="pl-PL" sz="2400">
                <a:latin typeface="Poppins"/>
                <a:ea typeface="Poppins"/>
                <a:cs typeface="Poppins"/>
                <a:sym typeface="Poppins"/>
              </a:rPr>
              <a:t>We will be using the tensorflow api for Python, so we recommend installing Anaconda as well</a:t>
            </a:r>
            <a:endParaRPr sz="2400">
              <a:latin typeface="Poppins"/>
              <a:ea typeface="Poppins"/>
              <a:cs typeface="Poppins"/>
              <a:sym typeface="Poppins"/>
            </a:endParaRPr>
          </a:p>
          <a:p>
            <a:pPr marL="0" lvl="0" indent="0" algn="l" rtl="0">
              <a:lnSpc>
                <a:spcPct val="80000"/>
              </a:lnSpc>
              <a:spcBef>
                <a:spcPts val="1000"/>
              </a:spcBef>
              <a:spcAft>
                <a:spcPts val="0"/>
              </a:spcAft>
              <a:buClr>
                <a:srgbClr val="595959"/>
              </a:buClr>
              <a:buSzPts val="2800"/>
              <a:buNone/>
            </a:pPr>
            <a:endParaRPr sz="2400">
              <a:latin typeface="Poppins"/>
              <a:ea typeface="Poppins"/>
              <a:cs typeface="Poppins"/>
              <a:sym typeface="Poppins"/>
            </a:endParaRPr>
          </a:p>
          <a:p>
            <a:pPr marL="0" lvl="0" indent="0" algn="l" rtl="0">
              <a:lnSpc>
                <a:spcPct val="80000"/>
              </a:lnSpc>
              <a:spcBef>
                <a:spcPts val="1000"/>
              </a:spcBef>
              <a:spcAft>
                <a:spcPts val="0"/>
              </a:spcAft>
              <a:buClr>
                <a:srgbClr val="595959"/>
              </a:buClr>
              <a:buSzPts val="2800"/>
              <a:buNone/>
            </a:pPr>
            <a:endParaRPr sz="2400" i="1">
              <a:latin typeface="Poppins"/>
              <a:ea typeface="Poppins"/>
              <a:cs typeface="Poppins"/>
              <a:sym typeface="Poppins"/>
            </a:endParaRPr>
          </a:p>
          <a:p>
            <a:pPr marL="228600" lvl="0" indent="-50800" algn="l" rtl="0">
              <a:lnSpc>
                <a:spcPct val="80000"/>
              </a:lnSpc>
              <a:spcBef>
                <a:spcPts val="1000"/>
              </a:spcBef>
              <a:spcAft>
                <a:spcPts val="0"/>
              </a:spcAft>
              <a:buClr>
                <a:srgbClr val="595959"/>
              </a:buClr>
              <a:buSzPts val="2800"/>
              <a:buNone/>
            </a:pPr>
            <a:endParaRPr sz="2400">
              <a:latin typeface="Poppins"/>
              <a:ea typeface="Poppins"/>
              <a:cs typeface="Poppins"/>
              <a:sym typeface="Poppins"/>
            </a:endParaRPr>
          </a:p>
          <a:p>
            <a:pPr marL="0" lvl="0" indent="0" algn="l" rtl="0">
              <a:lnSpc>
                <a:spcPct val="80000"/>
              </a:lnSpc>
              <a:spcBef>
                <a:spcPts val="1000"/>
              </a:spcBef>
              <a:spcAft>
                <a:spcPts val="0"/>
              </a:spcAft>
              <a:buClr>
                <a:srgbClr val="595959"/>
              </a:buClr>
              <a:buSzPts val="2800"/>
              <a:buNone/>
            </a:pPr>
            <a:endParaRPr sz="2400">
              <a:latin typeface="Poppins"/>
              <a:ea typeface="Poppins"/>
              <a:cs typeface="Poppins"/>
              <a:sym typeface="Poppins"/>
            </a:endParaRPr>
          </a:p>
          <a:p>
            <a:pPr marL="0" lvl="0" indent="0" algn="l" rtl="0">
              <a:lnSpc>
                <a:spcPct val="80000"/>
              </a:lnSpc>
              <a:spcBef>
                <a:spcPts val="1000"/>
              </a:spcBef>
              <a:spcAft>
                <a:spcPts val="0"/>
              </a:spcAft>
              <a:buClr>
                <a:srgbClr val="595959"/>
              </a:buClr>
              <a:buSzPts val="2800"/>
              <a:buNone/>
            </a:pPr>
            <a:endParaRPr sz="24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838200" y="365125"/>
            <a:ext cx="9957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95959"/>
              </a:buClr>
              <a:buSzPts val="3200"/>
              <a:buFont typeface="Source Sans Pro"/>
              <a:buNone/>
            </a:pPr>
            <a:r>
              <a:rPr lang="pl-PL" b="1">
                <a:latin typeface="Poppins"/>
                <a:ea typeface="Poppins"/>
                <a:cs typeface="Poppins"/>
                <a:sym typeface="Poppins"/>
              </a:rPr>
              <a:t>Tensorflow API</a:t>
            </a:r>
            <a:endParaRPr b="1">
              <a:latin typeface="Poppins"/>
              <a:ea typeface="Poppins"/>
              <a:cs typeface="Poppins"/>
              <a:sym typeface="Poppins"/>
            </a:endParaRPr>
          </a:p>
        </p:txBody>
      </p:sp>
      <p:sp>
        <p:nvSpPr>
          <p:cNvPr id="120" name="Google Shape;120;p17"/>
          <p:cNvSpPr txBox="1">
            <a:spLocks noGrp="1"/>
          </p:cNvSpPr>
          <p:nvPr>
            <p:ph type="body" idx="1"/>
          </p:nvPr>
        </p:nvSpPr>
        <p:spPr>
          <a:xfrm>
            <a:off x="838200" y="1370000"/>
            <a:ext cx="10515600" cy="3628200"/>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rgbClr val="595959"/>
              </a:buClr>
              <a:buSzPts val="2682"/>
              <a:buNone/>
            </a:pPr>
            <a:endParaRPr sz="2400">
              <a:latin typeface="Poppins"/>
              <a:ea typeface="Poppins"/>
              <a:cs typeface="Poppins"/>
              <a:sym typeface="Poppins"/>
            </a:endParaRPr>
          </a:p>
          <a:p>
            <a:pPr marL="0" lvl="0" indent="0" algn="l" rtl="0">
              <a:lnSpc>
                <a:spcPct val="115000"/>
              </a:lnSpc>
              <a:spcBef>
                <a:spcPts val="1000"/>
              </a:spcBef>
              <a:spcAft>
                <a:spcPts val="0"/>
              </a:spcAft>
              <a:buClr>
                <a:srgbClr val="595959"/>
              </a:buClr>
              <a:buSzPts val="2682"/>
              <a:buNone/>
            </a:pPr>
            <a:r>
              <a:rPr lang="pl-PL" sz="2400">
                <a:latin typeface="Poppins"/>
                <a:ea typeface="Poppins"/>
                <a:cs typeface="Poppins"/>
                <a:sym typeface="Poppins"/>
              </a:rPr>
              <a:t>TensorFlow API are divided into modules</a:t>
            </a:r>
            <a:endParaRPr sz="2400">
              <a:latin typeface="Poppins"/>
              <a:ea typeface="Poppins"/>
              <a:cs typeface="Poppins"/>
              <a:sym typeface="Poppins"/>
            </a:endParaRPr>
          </a:p>
          <a:p>
            <a:pPr marL="0" lvl="0" indent="0" algn="l" rtl="0">
              <a:lnSpc>
                <a:spcPct val="115000"/>
              </a:lnSpc>
              <a:spcBef>
                <a:spcPts val="1000"/>
              </a:spcBef>
              <a:spcAft>
                <a:spcPts val="0"/>
              </a:spcAft>
              <a:buClr>
                <a:srgbClr val="595959"/>
              </a:buClr>
              <a:buSzPts val="2682"/>
              <a:buNone/>
            </a:pPr>
            <a:r>
              <a:rPr lang="pl-PL" sz="2400" u="sng">
                <a:solidFill>
                  <a:schemeClr val="hlink"/>
                </a:solidFill>
                <a:latin typeface="Poppins"/>
                <a:ea typeface="Poppins"/>
                <a:cs typeface="Poppins"/>
                <a:sym typeface="Poppins"/>
                <a:hlinkClick r:id="rId3"/>
              </a:rPr>
              <a:t>https://www.tensorflow.org/api_docs/python/tf</a:t>
            </a:r>
            <a:endParaRPr sz="2400">
              <a:latin typeface="Poppins"/>
              <a:ea typeface="Poppins"/>
              <a:cs typeface="Poppins"/>
              <a:sym typeface="Poppins"/>
            </a:endParaRPr>
          </a:p>
          <a:p>
            <a:pPr marL="0" lvl="0" indent="0" algn="l" rtl="0">
              <a:lnSpc>
                <a:spcPct val="115000"/>
              </a:lnSpc>
              <a:spcBef>
                <a:spcPts val="1000"/>
              </a:spcBef>
              <a:spcAft>
                <a:spcPts val="0"/>
              </a:spcAft>
              <a:buClr>
                <a:srgbClr val="595959"/>
              </a:buClr>
              <a:buSzPts val="2682"/>
              <a:buNone/>
            </a:pPr>
            <a:endParaRPr sz="2400">
              <a:latin typeface="Poppins"/>
              <a:ea typeface="Poppins"/>
              <a:cs typeface="Poppins"/>
              <a:sym typeface="Poppins"/>
            </a:endParaRPr>
          </a:p>
        </p:txBody>
      </p:sp>
      <p:pic>
        <p:nvPicPr>
          <p:cNvPr id="121" name="Google Shape;121;p17"/>
          <p:cNvPicPr preferRelativeResize="0"/>
          <p:nvPr/>
        </p:nvPicPr>
        <p:blipFill>
          <a:blip r:embed="rId4">
            <a:alphaModFix/>
          </a:blip>
          <a:stretch>
            <a:fillRect/>
          </a:stretch>
        </p:blipFill>
        <p:spPr>
          <a:xfrm>
            <a:off x="919425" y="2948300"/>
            <a:ext cx="5845351" cy="328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838200" y="365125"/>
            <a:ext cx="99579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l-PL" b="1">
                <a:latin typeface="Poppins"/>
                <a:ea typeface="Poppins"/>
                <a:cs typeface="Poppins"/>
                <a:sym typeface="Poppins"/>
              </a:rPr>
              <a:t>Tensorflow API </a:t>
            </a:r>
            <a:endParaRPr b="1">
              <a:latin typeface="Poppins"/>
              <a:ea typeface="Poppins"/>
              <a:cs typeface="Poppins"/>
              <a:sym typeface="Poppins"/>
            </a:endParaRPr>
          </a:p>
        </p:txBody>
      </p:sp>
      <p:pic>
        <p:nvPicPr>
          <p:cNvPr id="127" name="Google Shape;127;p18"/>
          <p:cNvPicPr preferRelativeResize="0"/>
          <p:nvPr/>
        </p:nvPicPr>
        <p:blipFill>
          <a:blip r:embed="rId3">
            <a:alphaModFix/>
          </a:blip>
          <a:stretch>
            <a:fillRect/>
          </a:stretch>
        </p:blipFill>
        <p:spPr>
          <a:xfrm>
            <a:off x="536950" y="1747075"/>
            <a:ext cx="11287574" cy="3507875"/>
          </a:xfrm>
          <a:prstGeom prst="rect">
            <a:avLst/>
          </a:prstGeom>
          <a:noFill/>
          <a:ln>
            <a:noFill/>
          </a:ln>
        </p:spPr>
      </p:pic>
    </p:spTree>
  </p:cSld>
  <p:clrMapOvr>
    <a:masterClrMapping/>
  </p:clrMapOvr>
</p:sld>
</file>

<file path=ppt/theme/theme1.xml><?xml version="1.0" encoding="utf-8"?>
<a:theme xmlns:a="http://schemas.openxmlformats.org/drawingml/2006/main"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1752</TotalTime>
  <Words>1835</Words>
  <Application>Microsoft Office PowerPoint</Application>
  <PresentationFormat>Widescreen</PresentationFormat>
  <Paragraphs>179</Paragraphs>
  <Slides>65</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Source Sans Pro</vt:lpstr>
      <vt:lpstr>Poppins</vt:lpstr>
      <vt:lpstr>Calibri</vt:lpstr>
      <vt:lpstr>Arial</vt:lpstr>
      <vt:lpstr>Motyw pakietu Office</vt:lpstr>
      <vt:lpstr>TensorFlow library</vt:lpstr>
      <vt:lpstr>For download</vt:lpstr>
      <vt:lpstr>Introduction to Tensorflow</vt:lpstr>
      <vt:lpstr>Introduction to tensorflow</vt:lpstr>
      <vt:lpstr>What is a tensor?</vt:lpstr>
      <vt:lpstr>What is a tensor?</vt:lpstr>
      <vt:lpstr>Getting started with tensorflow</vt:lpstr>
      <vt:lpstr>Tensorflow API</vt:lpstr>
      <vt:lpstr>Tensorflow API </vt:lpstr>
      <vt:lpstr>Keras and tf.keras</vt:lpstr>
      <vt:lpstr>TensorFlow Datasets</vt:lpstr>
      <vt:lpstr>Data types in Tensorflow api</vt:lpstr>
      <vt:lpstr>tf.Tensor</vt:lpstr>
      <vt:lpstr>Initialization of fixed tensors</vt:lpstr>
      <vt:lpstr>tf.Tensor - standard operations</vt:lpstr>
      <vt:lpstr>Broadcasting</vt:lpstr>
      <vt:lpstr>PowerPoint Presentation</vt:lpstr>
      <vt:lpstr>tf.Variable</vt:lpstr>
      <vt:lpstr>Automatic differentiation</vt:lpstr>
      <vt:lpstr>Training loops</vt:lpstr>
      <vt:lpstr>Create custom linear model</vt:lpstr>
      <vt:lpstr>Basic training loop</vt:lpstr>
      <vt:lpstr>PowerPoint Presentation</vt:lpstr>
      <vt:lpstr>With tf.keras</vt:lpstr>
      <vt:lpstr>With tf.keras</vt:lpstr>
      <vt:lpstr>tf.data - pipelines</vt:lpstr>
      <vt:lpstr>tf.data - Reading input data</vt:lpstr>
      <vt:lpstr>tf.data - input pipelines</vt:lpstr>
      <vt:lpstr>tf.data - NumPy Arrays</vt:lpstr>
      <vt:lpstr>tf.data - text data</vt:lpstr>
      <vt:lpstr>tf.data - preprocessing data</vt:lpstr>
      <vt:lpstr>tf.data - preprocessing data</vt:lpstr>
      <vt:lpstr>tf.data - time series windowing</vt:lpstr>
      <vt:lpstr>Text Vectorization</vt:lpstr>
      <vt:lpstr>Text Vectorization</vt:lpstr>
      <vt:lpstr>Text Vectorization</vt:lpstr>
      <vt:lpstr>Sampling random tensors</vt:lpstr>
      <vt:lpstr>Symmetry disturbance</vt:lpstr>
      <vt:lpstr>Symmetry disturbance</vt:lpstr>
      <vt:lpstr>Types of tensors</vt:lpstr>
      <vt:lpstr>Tensor broadcasting</vt:lpstr>
      <vt:lpstr>Tensor broadcasting - example no. 1 (the same shape)</vt:lpstr>
      <vt:lpstr> Tensor broadcasting - example no 2 (different shape but the same rank)</vt:lpstr>
      <vt:lpstr>Broadcasting of tensor 1 to shape(3,3)</vt:lpstr>
      <vt:lpstr>Broadcasting of tensor 2 to shape(3,3)</vt:lpstr>
      <vt:lpstr>The calculation graph</vt:lpstr>
      <vt:lpstr>The calculation graph</vt:lpstr>
      <vt:lpstr>Calculation graph</vt:lpstr>
      <vt:lpstr>@tf.function</vt:lpstr>
      <vt:lpstr>tf.autograph</vt:lpstr>
      <vt:lpstr>Linear Regression Sequential API</vt:lpstr>
      <vt:lpstr>Linear Regression Sequential API</vt:lpstr>
      <vt:lpstr>Linear Regression Sequential API</vt:lpstr>
      <vt:lpstr>Logistic regression</vt:lpstr>
      <vt:lpstr>Logistic Regression with MNIST</vt:lpstr>
      <vt:lpstr>Logistic Regression with MNIST</vt:lpstr>
      <vt:lpstr>Logistic Regression with MNIST</vt:lpstr>
      <vt:lpstr>Logistic Regression with MNIST</vt:lpstr>
      <vt:lpstr>Logistic Regression with MNIST</vt:lpstr>
      <vt:lpstr>Fashion MNIST with Neural Network</vt:lpstr>
      <vt:lpstr>Fashion MNIST with Neural Network</vt:lpstr>
      <vt:lpstr>Explore Tensorboard</vt:lpstr>
      <vt:lpstr>Tensorflow Lite</vt:lpstr>
      <vt:lpstr>The tensorflow lite architecture</vt:lpstr>
      <vt:lpstr>Recommended materials related to the topic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 library</dc:title>
  <cp:lastModifiedBy>pavankumar phv</cp:lastModifiedBy>
  <cp:revision>6</cp:revision>
  <dcterms:modified xsi:type="dcterms:W3CDTF">2022-09-25T05:24:48Z</dcterms:modified>
</cp:coreProperties>
</file>